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058400" cy="777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2079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54380" y="2409444"/>
            <a:ext cx="8549641" cy="1632205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08760" y="4352544"/>
            <a:ext cx="7040881" cy="1943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subtitle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406399" y="419100"/>
            <a:ext cx="4168687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84540" y="1461007"/>
            <a:ext cx="8089318" cy="42043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84540" y="1461007"/>
            <a:ext cx="8089318" cy="42043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06399" y="427450"/>
            <a:ext cx="4168687" cy="69258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502919" y="1787651"/>
            <a:ext cx="4375405" cy="51297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Object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half" idx="1"/>
          </p:nvPr>
        </p:nvSpPr>
        <p:spPr>
          <a:xfrm>
            <a:off x="502919" y="1787651"/>
            <a:ext cx="4375405" cy="51297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Object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06399" y="419100"/>
            <a:ext cx="4168687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06399" y="419100"/>
            <a:ext cx="4168687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84540" y="1461007"/>
            <a:ext cx="8089318" cy="42043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984540" y="1461007"/>
            <a:ext cx="8089318" cy="42043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01064" y="579682"/>
            <a:ext cx="8256270" cy="5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2920" y="1813559"/>
            <a:ext cx="9052560" cy="5958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25400">
              <a:defRPr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74152A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25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130299" y="2050626"/>
            <a:ext cx="8133082" cy="2354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800" b="1" spc="-1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Respect </a:t>
            </a:r>
            <a:r>
              <a:rPr spc="0" dirty="0"/>
              <a:t>in </a:t>
            </a:r>
            <a:r>
              <a:rPr spc="-5" dirty="0"/>
              <a:t>the</a:t>
            </a:r>
            <a:r>
              <a:rPr spc="-340" dirty="0"/>
              <a:t> </a:t>
            </a:r>
            <a:r>
              <a:rPr spc="0" dirty="0"/>
              <a:t>Environment</a:t>
            </a:r>
          </a:p>
          <a:p>
            <a:pPr>
              <a:defRPr sz="6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indent="2019300">
              <a:tabLst>
                <a:tab pos="3873500" algn="l"/>
              </a:tabLst>
              <a:defRPr sz="4800" b="1" spc="-9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ATFS	</a:t>
            </a:r>
            <a:r>
              <a:rPr spc="-10" dirty="0"/>
              <a:t>Network</a:t>
            </a:r>
          </a:p>
        </p:txBody>
      </p:sp>
      <p:sp>
        <p:nvSpPr>
          <p:cNvPr id="96" name="Shape 96"/>
          <p:cNvSpPr/>
          <p:nvPr/>
        </p:nvSpPr>
        <p:spPr>
          <a:xfrm>
            <a:off x="9390532" y="2797961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7" name="Shape 97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06399" y="431940"/>
            <a:ext cx="4168687" cy="69213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371599" y="579682"/>
            <a:ext cx="5130167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640E2F"/>
                </a:solidFill>
              </a:defRPr>
            </a:pPr>
            <a:r>
              <a:rPr dirty="0"/>
              <a:t>Harassment</a:t>
            </a:r>
            <a:r>
              <a:rPr spc="-300" dirty="0"/>
              <a:t> </a:t>
            </a:r>
            <a:r>
              <a:rPr dirty="0"/>
              <a:t>Circumstances</a:t>
            </a:r>
          </a:p>
        </p:txBody>
      </p:sp>
      <p:sp>
        <p:nvSpPr>
          <p:cNvPr id="199" name="Shape 199"/>
          <p:cNvSpPr/>
          <p:nvPr/>
        </p:nvSpPr>
        <p:spPr>
          <a:xfrm>
            <a:off x="1383207" y="1418245"/>
            <a:ext cx="7309856" cy="3950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133350" indent="12700">
              <a:lnSpc>
                <a:spcPct val="101099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Harassment </a:t>
            </a:r>
            <a:r>
              <a:rPr spc="4" dirty="0"/>
              <a:t>may </a:t>
            </a:r>
            <a:r>
              <a:rPr dirty="0"/>
              <a:t>occur in </a:t>
            </a:r>
            <a:r>
              <a:rPr spc="4" dirty="0"/>
              <a:t>a </a:t>
            </a:r>
            <a:r>
              <a:rPr dirty="0"/>
              <a:t>variety of </a:t>
            </a:r>
            <a:r>
              <a:rPr spc="4" dirty="0"/>
              <a:t>circumstances </a:t>
            </a:r>
            <a:r>
              <a:rPr dirty="0"/>
              <a:t>including,  but not limited</a:t>
            </a:r>
            <a:r>
              <a:rPr spc="-15" dirty="0"/>
              <a:t> </a:t>
            </a:r>
            <a:r>
              <a:rPr dirty="0"/>
              <a:t>to:</a:t>
            </a:r>
          </a:p>
          <a:p>
            <a:pPr marL="342900" indent="-342900">
              <a:buFont typeface="Wingdings" panose="05000000000000000000" pitchFamily="2" charset="2"/>
              <a:buChar char="Ø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75919" indent="-342900">
              <a:buSzPct val="100000"/>
              <a:buFont typeface="Wingdings" panose="05000000000000000000" pitchFamily="2" charset="2"/>
              <a:buChar char="Ø"/>
              <a:tabLst>
                <a:tab pos="2667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spc="0" dirty="0"/>
              <a:t>harasser </a:t>
            </a:r>
            <a:r>
              <a:rPr dirty="0"/>
              <a:t>may </a:t>
            </a:r>
            <a:r>
              <a:rPr spc="0" dirty="0"/>
              <a:t>be either male or</a:t>
            </a:r>
            <a:r>
              <a:rPr spc="-75" dirty="0"/>
              <a:t> </a:t>
            </a:r>
            <a:r>
              <a:rPr dirty="0"/>
              <a:t>female.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75919" indent="-342900">
              <a:buSzPct val="100000"/>
              <a:buFont typeface="Wingdings" panose="05000000000000000000" pitchFamily="2" charset="2"/>
              <a:buChar char="Ø"/>
              <a:tabLst>
                <a:tab pos="2667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spc="0" dirty="0"/>
              <a:t>victim does not have to be of </a:t>
            </a:r>
            <a:r>
              <a:rPr dirty="0"/>
              <a:t>the </a:t>
            </a:r>
            <a:r>
              <a:rPr spc="0" dirty="0"/>
              <a:t>opposite</a:t>
            </a:r>
            <a:r>
              <a:rPr spc="-65" dirty="0"/>
              <a:t> </a:t>
            </a:r>
            <a:r>
              <a:rPr dirty="0"/>
              <a:t>sex.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76555" marR="814069" indent="-342900">
              <a:buSzPct val="100000"/>
              <a:buFont typeface="Wingdings" panose="05000000000000000000" pitchFamily="2" charset="2"/>
              <a:buChar char="Ø"/>
              <a:tabLst>
                <a:tab pos="2667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spc="0" dirty="0"/>
              <a:t>victim does not have to be </a:t>
            </a:r>
            <a:r>
              <a:rPr dirty="0"/>
              <a:t>the </a:t>
            </a:r>
            <a:r>
              <a:rPr spc="0" dirty="0"/>
              <a:t>person harassed  but </a:t>
            </a:r>
            <a:r>
              <a:rPr dirty="0"/>
              <a:t>could </a:t>
            </a:r>
            <a:r>
              <a:rPr spc="0" dirty="0"/>
              <a:t>be anyone affected by </a:t>
            </a:r>
            <a:r>
              <a:rPr dirty="0"/>
              <a:t>the </a:t>
            </a:r>
            <a:r>
              <a:rPr spc="0" dirty="0"/>
              <a:t>offensive</a:t>
            </a:r>
            <a:r>
              <a:rPr spc="-175" dirty="0"/>
              <a:t> </a:t>
            </a:r>
            <a:r>
              <a:rPr dirty="0"/>
              <a:t>conduct.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75919" marR="5080" indent="-342900">
              <a:lnSpc>
                <a:spcPts val="2300"/>
              </a:lnSpc>
              <a:buSzPct val="100000"/>
              <a:buFont typeface="Wingdings" panose="05000000000000000000" pitchFamily="2" charset="2"/>
              <a:buChar char="Ø"/>
              <a:tabLst>
                <a:tab pos="2667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spc="0" dirty="0"/>
              <a:t>harasser </a:t>
            </a:r>
            <a:r>
              <a:rPr dirty="0"/>
              <a:t>may </a:t>
            </a:r>
            <a:r>
              <a:rPr spc="0" dirty="0"/>
              <a:t>be </a:t>
            </a:r>
            <a:r>
              <a:rPr dirty="0"/>
              <a:t>the </a:t>
            </a:r>
            <a:r>
              <a:rPr spc="0" dirty="0"/>
              <a:t>victim’s </a:t>
            </a:r>
            <a:r>
              <a:rPr spc="-4" dirty="0"/>
              <a:t>supervisor, </a:t>
            </a:r>
            <a:r>
              <a:rPr spc="0" dirty="0"/>
              <a:t>an agent of</a:t>
            </a:r>
            <a:r>
              <a:rPr spc="-295" dirty="0"/>
              <a:t> </a:t>
            </a:r>
            <a:r>
              <a:rPr spc="-45" dirty="0"/>
              <a:t>AFF,  </a:t>
            </a:r>
            <a:r>
              <a:rPr dirty="0"/>
              <a:t>a </a:t>
            </a:r>
            <a:r>
              <a:rPr spc="-15" dirty="0"/>
              <a:t>volunteer, </a:t>
            </a:r>
            <a:r>
              <a:rPr spc="0" dirty="0"/>
              <a:t>or </a:t>
            </a:r>
            <a:r>
              <a:rPr dirty="0"/>
              <a:t>a</a:t>
            </a:r>
            <a:r>
              <a:rPr spc="0" dirty="0"/>
              <a:t> </a:t>
            </a:r>
            <a:r>
              <a:rPr spc="-4" dirty="0"/>
              <a:t>contractor.</a:t>
            </a:r>
          </a:p>
        </p:txBody>
      </p:sp>
      <p:sp>
        <p:nvSpPr>
          <p:cNvPr id="200" name="Shape 200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1346199" y="4605299"/>
            <a:ext cx="6465572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200" b="1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Reasonable </a:t>
            </a:r>
            <a:r>
              <a:rPr spc="4" dirty="0"/>
              <a:t>Person</a:t>
            </a:r>
            <a:r>
              <a:rPr spc="-409" dirty="0"/>
              <a:t> </a:t>
            </a:r>
            <a:r>
              <a:rPr spc="4" dirty="0"/>
              <a:t>Standard</a:t>
            </a:r>
          </a:p>
          <a:p>
            <a:pPr marR="5080" indent="317500">
              <a:lnSpc>
                <a:spcPct val="120000"/>
              </a:lnSpc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spc="0" dirty="0"/>
              <a:t>recipient’s perception of harassment is similar  </a:t>
            </a:r>
            <a:endParaRPr lang="en-US" spc="0" dirty="0"/>
          </a:p>
          <a:p>
            <a:pPr marR="5080" indent="317500">
              <a:lnSpc>
                <a:spcPct val="120000"/>
              </a:lnSpc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spc="0" dirty="0"/>
              <a:t>and reasonable to </a:t>
            </a:r>
            <a:r>
              <a:rPr dirty="0"/>
              <a:t>how </a:t>
            </a:r>
            <a:r>
              <a:rPr spc="0" dirty="0"/>
              <a:t>most people within </a:t>
            </a:r>
            <a:r>
              <a:rPr dirty="0"/>
              <a:t>a  </a:t>
            </a:r>
            <a:endParaRPr lang="en-US" dirty="0"/>
          </a:p>
          <a:p>
            <a:pPr marR="5080" indent="317500">
              <a:lnSpc>
                <a:spcPct val="120000"/>
              </a:lnSpc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community </a:t>
            </a:r>
            <a:r>
              <a:rPr spc="0" dirty="0"/>
              <a:t>would interpret or respond to </a:t>
            </a:r>
            <a:r>
              <a:rPr dirty="0"/>
              <a:t>the</a:t>
            </a:r>
            <a:r>
              <a:rPr spc="-15" dirty="0"/>
              <a:t> </a:t>
            </a:r>
            <a:r>
              <a:rPr spc="0" dirty="0"/>
              <a:t>behavior.</a:t>
            </a:r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346199" y="592382"/>
            <a:ext cx="3745867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640E2F"/>
                </a:solidFill>
              </a:defRPr>
            </a:pPr>
            <a:r>
              <a:rPr dirty="0"/>
              <a:t>That’s</a:t>
            </a:r>
            <a:r>
              <a:rPr spc="-500" dirty="0"/>
              <a:t>  </a:t>
            </a:r>
            <a:r>
              <a:rPr dirty="0"/>
              <a:t>Harassment?</a:t>
            </a:r>
          </a:p>
        </p:txBody>
      </p:sp>
      <p:sp>
        <p:nvSpPr>
          <p:cNvPr id="205" name="Shape 205"/>
          <p:cNvSpPr/>
          <p:nvPr/>
        </p:nvSpPr>
        <p:spPr>
          <a:xfrm>
            <a:off x="1346200" y="1622496"/>
            <a:ext cx="6668769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358900" algn="l"/>
              </a:tabLst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Intention	</a:t>
            </a:r>
            <a:r>
              <a:rPr spc="0" dirty="0"/>
              <a:t>vs.</a:t>
            </a:r>
            <a:r>
              <a:rPr spc="-315" dirty="0"/>
              <a:t> </a:t>
            </a:r>
            <a:r>
              <a:rPr dirty="0"/>
              <a:t>Perception</a:t>
            </a:r>
          </a:p>
          <a:p>
            <a:pPr marR="5080" indent="317500">
              <a:lnSpc>
                <a:spcPct val="120000"/>
              </a:lnSpc>
              <a:defRPr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It </a:t>
            </a:r>
            <a:r>
              <a:rPr dirty="0">
                <a:solidFill>
                  <a:srgbClr val="000000"/>
                </a:solidFill>
              </a:rPr>
              <a:t>does not matter if one person did not </a:t>
            </a:r>
            <a:r>
              <a:rPr b="1" spc="4" dirty="0">
                <a:solidFill>
                  <a:srgbClr val="A52233"/>
                </a:solidFill>
              </a:rPr>
              <a:t>i</a:t>
            </a:r>
            <a:r>
              <a:rPr b="1" spc="4" dirty="0">
                <a:solidFill>
                  <a:srgbClr val="75152A"/>
                </a:solidFill>
              </a:rPr>
              <a:t>ntend </a:t>
            </a:r>
            <a:r>
              <a:rPr dirty="0">
                <a:solidFill>
                  <a:srgbClr val="000000"/>
                </a:solidFill>
              </a:rPr>
              <a:t>to harass  </a:t>
            </a:r>
            <a:r>
              <a:rPr lang="en-US" dirty="0">
                <a:solidFill>
                  <a:srgbClr val="000000"/>
                </a:solidFill>
              </a:rPr>
              <a:t>   </a:t>
            </a:r>
          </a:p>
          <a:p>
            <a:pPr marR="5080" indent="317500">
              <a:lnSpc>
                <a:spcPct val="120000"/>
              </a:lnSpc>
              <a:defRPr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spc="-9" dirty="0">
                <a:solidFill>
                  <a:srgbClr val="000000"/>
                </a:solidFill>
              </a:rPr>
              <a:t>nother, </a:t>
            </a:r>
            <a:r>
              <a:rPr dirty="0">
                <a:solidFill>
                  <a:srgbClr val="000000"/>
                </a:solidFill>
              </a:rPr>
              <a:t>as much as it matters </a:t>
            </a:r>
            <a:r>
              <a:rPr spc="4" dirty="0">
                <a:solidFill>
                  <a:srgbClr val="000000"/>
                </a:solidFill>
              </a:rPr>
              <a:t>how the </a:t>
            </a:r>
            <a:r>
              <a:rPr dirty="0">
                <a:solidFill>
                  <a:srgbClr val="000000"/>
                </a:solidFill>
              </a:rPr>
              <a:t>behavior </a:t>
            </a:r>
            <a:r>
              <a:rPr spc="-4" dirty="0">
                <a:solidFill>
                  <a:srgbClr val="000000"/>
                </a:solidFill>
              </a:rPr>
              <a:t>is  </a:t>
            </a:r>
            <a:endParaRPr lang="en-US" spc="-4" dirty="0">
              <a:solidFill>
                <a:srgbClr val="000000"/>
              </a:solidFill>
            </a:endParaRPr>
          </a:p>
          <a:p>
            <a:pPr marR="5080" indent="317500">
              <a:lnSpc>
                <a:spcPct val="120000"/>
              </a:lnSpc>
              <a:defRPr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pc="4" dirty="0">
                <a:solidFill>
                  <a:srgbClr val="75152A"/>
                </a:solidFill>
              </a:rPr>
              <a:t>perceived </a:t>
            </a:r>
            <a:r>
              <a:rPr dirty="0">
                <a:solidFill>
                  <a:srgbClr val="000000"/>
                </a:solidFill>
              </a:rPr>
              <a:t>by the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4" dirty="0">
                <a:solidFill>
                  <a:srgbClr val="000000"/>
                </a:solidFill>
              </a:rPr>
              <a:t>recipient.</a:t>
            </a:r>
          </a:p>
        </p:txBody>
      </p:sp>
      <p:sp>
        <p:nvSpPr>
          <p:cNvPr id="206" name="Shape 206"/>
          <p:cNvSpPr/>
          <p:nvPr/>
        </p:nvSpPr>
        <p:spPr>
          <a:xfrm>
            <a:off x="6698543" y="3069046"/>
            <a:ext cx="2298556" cy="15362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7" name="Shape 207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384300" y="592377"/>
            <a:ext cx="4821555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Examples of</a:t>
            </a:r>
            <a:r>
              <a:rPr spc="200" dirty="0"/>
              <a:t> </a:t>
            </a:r>
            <a:r>
              <a:rPr spc="-100" dirty="0"/>
              <a:t>Harassment</a:t>
            </a:r>
          </a:p>
        </p:txBody>
      </p:sp>
      <p:sp>
        <p:nvSpPr>
          <p:cNvPr id="211" name="Shape 211"/>
          <p:cNvSpPr/>
          <p:nvPr/>
        </p:nvSpPr>
        <p:spPr>
          <a:xfrm>
            <a:off x="1429791" y="1457666"/>
            <a:ext cx="7801891" cy="4613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Font typeface="Wingdings" panose="05000000000000000000" pitchFamily="2" charset="2"/>
              <a:buChar char="§"/>
              <a:tabLst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Degradation of any group or </a:t>
            </a:r>
            <a:r>
              <a:rPr spc="4" dirty="0"/>
              <a:t>class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people.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55600" indent="-342900">
              <a:buSzPct val="100000"/>
              <a:buFont typeface="Wingdings" panose="05000000000000000000" pitchFamily="2" charset="2"/>
              <a:buChar char="§"/>
              <a:tabLst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Treatment </a:t>
            </a:r>
            <a:r>
              <a:rPr spc="0" dirty="0"/>
              <a:t>of protected individuals in </a:t>
            </a:r>
            <a:r>
              <a:rPr dirty="0"/>
              <a:t>a </a:t>
            </a:r>
            <a:r>
              <a:rPr spc="0" dirty="0"/>
              <a:t>demeaning</a:t>
            </a:r>
            <a:r>
              <a:rPr spc="-30" dirty="0"/>
              <a:t> </a:t>
            </a:r>
            <a:r>
              <a:rPr spc="0" dirty="0"/>
              <a:t>fashion.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355600" marR="78105" indent="-342900">
              <a:lnSpc>
                <a:spcPct val="101099"/>
              </a:lnSpc>
              <a:buSzPct val="100000"/>
              <a:buFont typeface="Wingdings" panose="05000000000000000000" pitchFamily="2" charset="2"/>
              <a:buChar char="§"/>
              <a:tabLst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Deliberate, repeated, or unsolicited </a:t>
            </a:r>
            <a:r>
              <a:rPr spc="4" dirty="0"/>
              <a:t>verbal comments; </a:t>
            </a:r>
            <a:r>
              <a:rPr dirty="0"/>
              <a:t>gestures or  physical actions of </a:t>
            </a:r>
            <a:r>
              <a:rPr spc="4" dirty="0"/>
              <a:t>a sexual </a:t>
            </a:r>
            <a:r>
              <a:rPr dirty="0"/>
              <a:t>nature </a:t>
            </a:r>
            <a:r>
              <a:rPr spc="4" dirty="0"/>
              <a:t>toward </a:t>
            </a:r>
            <a:r>
              <a:rPr dirty="0"/>
              <a:t>another volunteer,</a:t>
            </a:r>
            <a:r>
              <a:rPr spc="-310" dirty="0"/>
              <a:t> </a:t>
            </a:r>
            <a:r>
              <a:rPr spc="4" dirty="0"/>
              <a:t>AFF  </a:t>
            </a:r>
            <a:r>
              <a:rPr dirty="0"/>
              <a:t>staff, landowner, or contractor </a:t>
            </a:r>
            <a:r>
              <a:rPr i="1" dirty="0"/>
              <a:t>(i.e., lewd or lascivious remarks  and/or any unsolicited physical</a:t>
            </a:r>
            <a:r>
              <a:rPr i="1" spc="-9" dirty="0"/>
              <a:t> </a:t>
            </a:r>
            <a:r>
              <a:rPr i="1" dirty="0"/>
              <a:t>contact).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i="1" dirty="0"/>
          </a:p>
          <a:p>
            <a:pPr marL="355600" marR="361950" indent="-342900">
              <a:lnSpc>
                <a:spcPct val="101099"/>
              </a:lnSpc>
              <a:buSzPct val="100000"/>
              <a:buFont typeface="Wingdings" panose="05000000000000000000" pitchFamily="2" charset="2"/>
              <a:buChar char="§"/>
              <a:tabLst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Subtle </a:t>
            </a:r>
            <a:r>
              <a:rPr spc="0" dirty="0"/>
              <a:t>pressure or explicit demands for </a:t>
            </a:r>
            <a:r>
              <a:rPr dirty="0"/>
              <a:t>sexual favors </a:t>
            </a:r>
            <a:r>
              <a:rPr spc="0" dirty="0"/>
              <a:t>or </a:t>
            </a:r>
            <a:r>
              <a:rPr dirty="0"/>
              <a:t>sexual  </a:t>
            </a:r>
            <a:r>
              <a:rPr spc="0" dirty="0"/>
              <a:t>activity of another volunteer, staff, or</a:t>
            </a:r>
            <a:r>
              <a:rPr spc="-19" dirty="0"/>
              <a:t> </a:t>
            </a:r>
            <a:r>
              <a:rPr spc="0" dirty="0"/>
              <a:t>contractor.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355600" marR="5080" indent="-342900">
              <a:lnSpc>
                <a:spcPct val="101099"/>
              </a:lnSpc>
              <a:buSzPct val="100000"/>
              <a:buFont typeface="Wingdings" panose="05000000000000000000" pitchFamily="2" charset="2"/>
              <a:buChar char="§"/>
              <a:tabLst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Any </a:t>
            </a:r>
            <a:r>
              <a:rPr spc="0" dirty="0"/>
              <a:t>other harassment actions which are undertaken with </a:t>
            </a:r>
            <a:r>
              <a:rPr dirty="0"/>
              <a:t>the  </a:t>
            </a:r>
            <a:r>
              <a:rPr spc="0" dirty="0"/>
              <a:t>deliberate intent to disturb or bother persistently and continually or  repeatedly.</a:t>
            </a:r>
          </a:p>
        </p:txBody>
      </p:sp>
      <p:sp>
        <p:nvSpPr>
          <p:cNvPr id="212" name="Shape 212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984540" y="1461007"/>
            <a:ext cx="8089318" cy="42043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61390" marR="793698" indent="-356615" defTabSz="877823">
              <a:lnSpc>
                <a:spcPct val="106300"/>
              </a:lnSpc>
              <a:buSzPct val="100000"/>
              <a:buAutoNum type="arabicPeriod"/>
              <a:tabLst>
                <a:tab pos="749300" algn="l"/>
                <a:tab pos="749300" algn="l"/>
              </a:tabLst>
              <a:defRPr sz="2880" baseline="112"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landowner or vendor gives you a cartoon with a</a:t>
            </a:r>
            <a:r>
              <a:rPr sz="1800" spc="-2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96" dirty="0">
                <a:latin typeface="Arial" panose="020B0604020202020204" pitchFamily="34" charset="0"/>
                <a:cs typeface="Arial" panose="020B0604020202020204" pitchFamily="34" charset="0"/>
              </a:rPr>
              <a:t>racially </a:t>
            </a:r>
            <a:r>
              <a:rPr sz="1800" spc="-9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derogatory</a:t>
            </a:r>
            <a:r>
              <a:rPr sz="1800" spc="-9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caption.</a:t>
            </a:r>
          </a:p>
          <a:p>
            <a:pPr indent="1095451" defTabSz="877823">
              <a:spcBef>
                <a:spcPts val="1300"/>
              </a:spcBef>
              <a:tabLst>
                <a:tab pos="1854200" algn="l"/>
                <a:tab pos="3314700" algn="l"/>
                <a:tab pos="4038600" algn="l"/>
              </a:tabLst>
              <a:defRPr sz="1919" u="sng"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</a:defRPr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u="none" spc="-192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Yes	</a:t>
            </a:r>
            <a:r>
              <a:rPr sz="1800" spc="-192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u="none" spc="-96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indent="392582" defTabSz="877823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u="none" spc="-96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4814" indent="-320039" defTabSz="877823">
              <a:buSzPct val="100000"/>
              <a:buAutoNum type="arabicPeriod" startAt="2"/>
              <a:tabLst>
                <a:tab pos="711200" algn="l"/>
              </a:tabLst>
              <a:defRPr sz="1919" spc="-96"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spc="0" dirty="0">
                <a:latin typeface="Arial" panose="020B0604020202020204" pitchFamily="34" charset="0"/>
                <a:cs typeface="Arial" panose="020B0604020202020204" pitchFamily="34" charset="0"/>
              </a:rPr>
              <a:t>overhear someone telling his/her coworkers an ethnic joke.</a:t>
            </a:r>
          </a:p>
          <a:p>
            <a:pPr marL="392582" defTabSz="877823">
              <a:buSzPct val="100000"/>
              <a:buAutoNum type="arabicPeriod" startAt="2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spc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58265" defTabSz="877823">
              <a:tabLst>
                <a:tab pos="1854200" algn="l"/>
                <a:tab pos="3340100" algn="l"/>
                <a:tab pos="4064000" algn="l"/>
              </a:tabLst>
              <a:defRPr sz="1919" u="sng"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</a:defRPr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u="none" spc="-192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Yes	</a:t>
            </a:r>
            <a:r>
              <a:rPr sz="1800" spc="-192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u="none" spc="-96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indent="392582" defTabSz="877823">
              <a:defRPr sz="2016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u="none" spc="-96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1390" marR="4876" indent="-356615" defTabSz="877823">
              <a:lnSpc>
                <a:spcPct val="107200"/>
              </a:lnSpc>
              <a:buSzPct val="100000"/>
              <a:buAutoNum type="arabicPeriod" startAt="3"/>
              <a:tabLst>
                <a:tab pos="749300" algn="l"/>
                <a:tab pos="749300" algn="l"/>
              </a:tabLst>
              <a:defRPr sz="2880" spc="-96" baseline="112"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spc="0" dirty="0">
                <a:latin typeface="Arial" panose="020B0604020202020204" pitchFamily="34" charset="0"/>
                <a:cs typeface="Arial" panose="020B0604020202020204" pitchFamily="34" charset="0"/>
              </a:rPr>
              <a:t>provide another volunteer on a regular basis, criticism about </a:t>
            </a:r>
            <a:r>
              <a:rPr sz="180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 their work</a:t>
            </a:r>
            <a:r>
              <a:rPr sz="1800" spc="-19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performance.</a:t>
            </a:r>
          </a:p>
          <a:p>
            <a:pPr indent="392582" defTabSz="877823">
              <a:defRPr sz="2688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94841" defTabSz="877823">
              <a:tabLst>
                <a:tab pos="1816100" algn="l"/>
                <a:tab pos="3365500" algn="l"/>
                <a:tab pos="4127500" algn="l"/>
              </a:tabLst>
              <a:defRPr sz="1919" u="sng"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</a:defRPr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u="none" spc="-192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Yes	</a:t>
            </a:r>
            <a:r>
              <a:rPr sz="1800" spc="-192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1800" u="none" spc="-96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1384299" y="592377"/>
            <a:ext cx="3849372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Is this</a:t>
            </a:r>
            <a:r>
              <a:rPr spc="-700" dirty="0"/>
              <a:t>   </a:t>
            </a:r>
            <a:r>
              <a:rPr dirty="0"/>
              <a:t>Harassment?</a:t>
            </a:r>
          </a:p>
        </p:txBody>
      </p:sp>
      <p:sp>
        <p:nvSpPr>
          <p:cNvPr id="217" name="Shape 217"/>
          <p:cNvSpPr/>
          <p:nvPr/>
        </p:nvSpPr>
        <p:spPr>
          <a:xfrm>
            <a:off x="7554200" y="5103938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8" name="Shape 218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984541" y="1477880"/>
            <a:ext cx="8089318" cy="42043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61390" marR="793698" indent="-356615" defTabSz="877823">
              <a:lnSpc>
                <a:spcPct val="106300"/>
              </a:lnSpc>
              <a:buSzPct val="100000"/>
              <a:buAutoNum type="arabicPeriod"/>
              <a:tabLst>
                <a:tab pos="749300" algn="l"/>
                <a:tab pos="749300" algn="l"/>
              </a:tabLst>
              <a:defRPr sz="2880" baseline="112"/>
            </a:pPr>
            <a:r>
              <a:rPr sz="1800" dirty="0"/>
              <a:t>A landowner or vendor gives you a cartoon with a</a:t>
            </a:r>
            <a:r>
              <a:rPr sz="1800" spc="-288" dirty="0"/>
              <a:t> </a:t>
            </a:r>
            <a:r>
              <a:rPr sz="1800" spc="-96" dirty="0"/>
              <a:t>racially </a:t>
            </a:r>
            <a:r>
              <a:rPr sz="1800" spc="-96" baseline="0" dirty="0"/>
              <a:t> </a:t>
            </a:r>
            <a:r>
              <a:rPr sz="1800" baseline="0" dirty="0"/>
              <a:t>derogatory</a:t>
            </a:r>
            <a:r>
              <a:rPr sz="1800" spc="-96" baseline="0" dirty="0"/>
              <a:t> </a:t>
            </a:r>
            <a:r>
              <a:rPr sz="1800" baseline="0" dirty="0"/>
              <a:t>caption.</a:t>
            </a:r>
          </a:p>
          <a:p>
            <a:pPr indent="1095451" defTabSz="877823">
              <a:spcBef>
                <a:spcPts val="1300"/>
              </a:spcBef>
              <a:tabLst>
                <a:tab pos="1422400" algn="l"/>
                <a:tab pos="1854200" algn="l"/>
                <a:tab pos="3314700" algn="l"/>
                <a:tab pos="4038600" algn="l"/>
              </a:tabLst>
              <a:defRPr sz="1919" u="sng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</a:defRPr>
            </a:pPr>
            <a:r>
              <a:rPr sz="1800" dirty="0"/>
              <a:t> 	</a:t>
            </a:r>
            <a:r>
              <a:rPr sz="1800" u="none" dirty="0">
                <a:uFillTx/>
              </a:rPr>
              <a:t>X</a:t>
            </a:r>
            <a:r>
              <a:rPr sz="1800" dirty="0">
                <a:solidFill>
                  <a:srgbClr val="000000"/>
                </a:solidFill>
              </a:rPr>
              <a:t> 	</a:t>
            </a:r>
            <a:r>
              <a:rPr sz="1800" u="none" spc="-192" dirty="0">
                <a:solidFill>
                  <a:srgbClr val="000000"/>
                </a:solidFill>
                <a:uFillTx/>
              </a:rPr>
              <a:t>Yes	</a:t>
            </a:r>
            <a:r>
              <a:rPr sz="1800" spc="-192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	</a:t>
            </a:r>
            <a:r>
              <a:rPr sz="1800" u="none" spc="-96" dirty="0">
                <a:solidFill>
                  <a:srgbClr val="000000"/>
                </a:solidFill>
                <a:uFillTx/>
              </a:rPr>
              <a:t>No</a:t>
            </a:r>
          </a:p>
          <a:p>
            <a:pPr indent="392582" defTabSz="877823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u="none" spc="-96" dirty="0">
              <a:solidFill>
                <a:srgbClr val="000000"/>
              </a:solidFill>
              <a:uFillTx/>
            </a:endParaRPr>
          </a:p>
          <a:p>
            <a:pPr marL="724814" indent="-320039" defTabSz="877823">
              <a:buSzPct val="100000"/>
              <a:buAutoNum type="arabicPeriod" startAt="2"/>
              <a:tabLst>
                <a:tab pos="711200" algn="l"/>
              </a:tabLst>
              <a:defRPr sz="1919" spc="-96"/>
            </a:pPr>
            <a:r>
              <a:rPr sz="1800" dirty="0"/>
              <a:t>You </a:t>
            </a:r>
            <a:r>
              <a:rPr sz="1800" spc="0" dirty="0"/>
              <a:t>overhear someone telling his/her coworkers an ethnic joke.</a:t>
            </a:r>
          </a:p>
          <a:p>
            <a:pPr marL="392582" defTabSz="877823">
              <a:buSzPct val="100000"/>
              <a:buAutoNum type="arabicPeriod" startAt="2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spc="0" dirty="0"/>
          </a:p>
          <a:p>
            <a:pPr indent="1058265" defTabSz="877823">
              <a:tabLst>
                <a:tab pos="1384300" algn="l"/>
                <a:tab pos="1854200" algn="l"/>
                <a:tab pos="3340100" algn="l"/>
                <a:tab pos="4064000" algn="l"/>
              </a:tabLst>
              <a:defRPr sz="1919" u="sng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</a:defRPr>
            </a:pPr>
            <a:r>
              <a:rPr sz="1800" dirty="0"/>
              <a:t> 	</a:t>
            </a:r>
            <a:r>
              <a:rPr sz="1800" u="none" dirty="0">
                <a:uFillTx/>
              </a:rPr>
              <a:t>X</a:t>
            </a:r>
            <a:r>
              <a:rPr sz="1800" dirty="0">
                <a:solidFill>
                  <a:srgbClr val="000000"/>
                </a:solidFill>
              </a:rPr>
              <a:t> 	</a:t>
            </a:r>
            <a:r>
              <a:rPr sz="1800" u="none" spc="-192" dirty="0">
                <a:solidFill>
                  <a:srgbClr val="000000"/>
                </a:solidFill>
                <a:uFillTx/>
              </a:rPr>
              <a:t>Yes	</a:t>
            </a:r>
            <a:r>
              <a:rPr sz="1800" spc="-192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	</a:t>
            </a:r>
            <a:r>
              <a:rPr sz="1800" u="none" spc="-96" dirty="0">
                <a:solidFill>
                  <a:srgbClr val="000000"/>
                </a:solidFill>
                <a:uFillTx/>
              </a:rPr>
              <a:t>No</a:t>
            </a:r>
          </a:p>
          <a:p>
            <a:pPr indent="392582" defTabSz="877823">
              <a:defRPr sz="2016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u="none" spc="-96" dirty="0">
              <a:solidFill>
                <a:srgbClr val="000000"/>
              </a:solidFill>
              <a:uFillTx/>
            </a:endParaRPr>
          </a:p>
          <a:p>
            <a:pPr marL="761390" marR="4876" indent="-356615" defTabSz="877823">
              <a:lnSpc>
                <a:spcPct val="107200"/>
              </a:lnSpc>
              <a:buSzPct val="100000"/>
              <a:buAutoNum type="arabicPeriod" startAt="3"/>
              <a:tabLst>
                <a:tab pos="749300" algn="l"/>
                <a:tab pos="749300" algn="l"/>
              </a:tabLst>
              <a:defRPr sz="2880" spc="-96" baseline="112"/>
            </a:pPr>
            <a:r>
              <a:rPr sz="1800" dirty="0"/>
              <a:t>You </a:t>
            </a:r>
            <a:r>
              <a:rPr sz="1800" spc="0" dirty="0"/>
              <a:t>provide another volunteer on a regular basis, criticism about </a:t>
            </a:r>
            <a:r>
              <a:rPr sz="1800" spc="0" baseline="0" dirty="0"/>
              <a:t> their work</a:t>
            </a:r>
            <a:r>
              <a:rPr sz="1800" spc="-192" baseline="0" dirty="0"/>
              <a:t> </a:t>
            </a:r>
            <a:r>
              <a:rPr sz="1800" spc="0" baseline="0" dirty="0"/>
              <a:t>performance.</a:t>
            </a:r>
          </a:p>
          <a:p>
            <a:pPr indent="392582" defTabSz="877823">
              <a:defRPr sz="2688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spc="0" baseline="0" dirty="0"/>
          </a:p>
          <a:p>
            <a:pPr indent="1094841" defTabSz="877823">
              <a:tabLst>
                <a:tab pos="1422400" algn="l"/>
                <a:tab pos="1816100" algn="l"/>
                <a:tab pos="3365500" algn="l"/>
                <a:tab pos="3721100" algn="l"/>
                <a:tab pos="4127500" algn="l"/>
                <a:tab pos="5003800" algn="l"/>
              </a:tabLst>
              <a:defRPr sz="1919" u="sng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</a:defRPr>
            </a:pPr>
            <a:r>
              <a:rPr sz="1800" dirty="0"/>
              <a:t> 	</a:t>
            </a:r>
            <a:r>
              <a:rPr sz="1800" u="none" dirty="0">
                <a:uFillTx/>
              </a:rPr>
              <a:t>X</a:t>
            </a:r>
            <a:r>
              <a:rPr sz="1800" dirty="0">
                <a:solidFill>
                  <a:srgbClr val="000000"/>
                </a:solidFill>
              </a:rPr>
              <a:t> 	</a:t>
            </a:r>
            <a:r>
              <a:rPr sz="1800" u="none" spc="-192" dirty="0">
                <a:solidFill>
                  <a:srgbClr val="000000"/>
                </a:solidFill>
                <a:uFillTx/>
              </a:rPr>
              <a:t>Yes	</a:t>
            </a:r>
            <a:r>
              <a:rPr sz="1800" spc="-192" dirty="0"/>
              <a:t> 	</a:t>
            </a:r>
            <a:r>
              <a:rPr sz="1800" u="none" dirty="0">
                <a:uFillTx/>
              </a:rPr>
              <a:t>X</a:t>
            </a:r>
            <a:r>
              <a:rPr sz="1800" dirty="0">
                <a:solidFill>
                  <a:srgbClr val="000000"/>
                </a:solidFill>
              </a:rPr>
              <a:t> 	</a:t>
            </a:r>
            <a:r>
              <a:rPr sz="1800" u="none" dirty="0">
                <a:solidFill>
                  <a:srgbClr val="000000"/>
                </a:solidFill>
                <a:uFillTx/>
              </a:rPr>
              <a:t>No	</a:t>
            </a:r>
            <a:r>
              <a:rPr sz="1800" i="1" u="none" spc="-96" dirty="0">
                <a:solidFill>
                  <a:srgbClr val="000000"/>
                </a:solidFill>
                <a:uFillTx/>
              </a:rPr>
              <a:t>(Depends </a:t>
            </a:r>
            <a:r>
              <a:rPr sz="1800" i="1" u="none" dirty="0">
                <a:solidFill>
                  <a:srgbClr val="000000"/>
                </a:solidFill>
                <a:uFillTx/>
              </a:rPr>
              <a:t>on</a:t>
            </a:r>
            <a:r>
              <a:rPr sz="1800" i="1" u="none" spc="-96" dirty="0">
                <a:solidFill>
                  <a:srgbClr val="000000"/>
                </a:solidFill>
                <a:uFillTx/>
              </a:rPr>
              <a:t> </a:t>
            </a:r>
            <a:r>
              <a:rPr sz="1800" i="1" u="none" dirty="0">
                <a:solidFill>
                  <a:srgbClr val="000000"/>
                </a:solidFill>
                <a:uFillTx/>
              </a:rPr>
              <a:t>situation)</a:t>
            </a:r>
          </a:p>
        </p:txBody>
      </p:sp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384299" y="592377"/>
            <a:ext cx="3849372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Is this</a:t>
            </a:r>
            <a:r>
              <a:rPr spc="-700" dirty="0"/>
              <a:t>   </a:t>
            </a:r>
            <a:r>
              <a:rPr dirty="0"/>
              <a:t>Harassment?</a:t>
            </a:r>
          </a:p>
        </p:txBody>
      </p:sp>
      <p:sp>
        <p:nvSpPr>
          <p:cNvPr id="223" name="Shape 223"/>
          <p:cNvSpPr/>
          <p:nvPr/>
        </p:nvSpPr>
        <p:spPr>
          <a:xfrm>
            <a:off x="7554200" y="5103938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8" name="Shape 228"/>
          <p:cNvSpPr/>
          <p:nvPr/>
        </p:nvSpPr>
        <p:spPr>
          <a:xfrm>
            <a:off x="6271774" y="2522404"/>
            <a:ext cx="2892178" cy="1715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1371600" y="579677"/>
            <a:ext cx="3765550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Sexual</a:t>
            </a:r>
            <a:r>
              <a:rPr spc="-500" dirty="0"/>
              <a:t> </a:t>
            </a:r>
            <a:r>
              <a:rPr dirty="0"/>
              <a:t>Harassment</a:t>
            </a:r>
          </a:p>
        </p:txBody>
      </p:sp>
      <p:sp>
        <p:nvSpPr>
          <p:cNvPr id="230" name="Shape 230"/>
          <p:cNvSpPr/>
          <p:nvPr/>
        </p:nvSpPr>
        <p:spPr>
          <a:xfrm>
            <a:off x="1409700" y="1156885"/>
            <a:ext cx="691641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500"/>
              </a:spcBef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Defined</a:t>
            </a:r>
          </a:p>
          <a:p>
            <a:pPr marR="5080" indent="605790">
              <a:lnSpc>
                <a:spcPct val="120000"/>
              </a:lnSpc>
              <a:tabLst>
                <a:tab pos="59690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</a:t>
            </a:r>
            <a:r>
              <a:rPr spc="0" dirty="0"/>
              <a:t> uninvited/unwelcom</a:t>
            </a:r>
            <a:r>
              <a:rPr dirty="0"/>
              <a:t>e</a:t>
            </a:r>
            <a:r>
              <a:rPr spc="-9" dirty="0"/>
              <a:t> </a:t>
            </a:r>
            <a:r>
              <a:rPr spc="0" dirty="0"/>
              <a:t>verbal, </a:t>
            </a:r>
            <a:r>
              <a:rPr dirty="0"/>
              <a:t>n</a:t>
            </a:r>
            <a:r>
              <a:rPr spc="0" dirty="0"/>
              <a:t>onverbal</a:t>
            </a:r>
            <a:r>
              <a:rPr spc="-4" dirty="0"/>
              <a:t> </a:t>
            </a:r>
            <a:r>
              <a:rPr spc="0" dirty="0"/>
              <a:t>or</a:t>
            </a:r>
            <a:r>
              <a:rPr lang="en-US" spc="0" dirty="0"/>
              <a:t> </a:t>
            </a:r>
            <a:r>
              <a:rPr spc="-4" dirty="0"/>
              <a:t>physical  </a:t>
            </a:r>
            <a:r>
              <a:rPr lang="en-US" spc="-4" dirty="0"/>
              <a:t> </a:t>
            </a:r>
          </a:p>
          <a:p>
            <a:pPr marR="5080" indent="605790">
              <a:lnSpc>
                <a:spcPct val="120000"/>
              </a:lnSpc>
              <a:tabLst>
                <a:tab pos="59690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lang="en-US" spc="-4" dirty="0"/>
              <a:t> </a:t>
            </a:r>
            <a:r>
              <a:rPr spc="0" dirty="0"/>
              <a:t>behavior of </a:t>
            </a:r>
            <a:r>
              <a:rPr dirty="0"/>
              <a:t>sexual </a:t>
            </a:r>
            <a:r>
              <a:rPr spc="0" dirty="0"/>
              <a:t>nature </a:t>
            </a:r>
            <a:r>
              <a:rPr dirty="0"/>
              <a:t>toward </a:t>
            </a:r>
            <a:r>
              <a:rPr spc="0" dirty="0"/>
              <a:t>another</a:t>
            </a:r>
            <a:r>
              <a:rPr spc="-65" dirty="0"/>
              <a:t> </a:t>
            </a:r>
            <a:r>
              <a:rPr spc="0" dirty="0"/>
              <a:t>person.</a:t>
            </a:r>
          </a:p>
        </p:txBody>
      </p:sp>
      <p:sp>
        <p:nvSpPr>
          <p:cNvPr id="231" name="Shape 231"/>
          <p:cNvSpPr/>
          <p:nvPr/>
        </p:nvSpPr>
        <p:spPr>
          <a:xfrm>
            <a:off x="1409700" y="4238373"/>
            <a:ext cx="606742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Illegal</a:t>
            </a:r>
          </a:p>
          <a:p>
            <a:pPr marR="5080" indent="678180">
              <a:lnSpc>
                <a:spcPct val="12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Violation of state and federal law which  </a:t>
            </a:r>
            <a:endParaRPr lang="en-US" dirty="0"/>
          </a:p>
          <a:p>
            <a:pPr marR="5080" indent="678180">
              <a:lnSpc>
                <a:spcPct val="12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includes Title VII of </a:t>
            </a:r>
            <a:r>
              <a:rPr spc="4" dirty="0"/>
              <a:t>the </a:t>
            </a:r>
            <a:r>
              <a:rPr dirty="0"/>
              <a:t>Civil Rights </a:t>
            </a:r>
            <a:r>
              <a:rPr spc="4" dirty="0"/>
              <a:t>Act </a:t>
            </a:r>
            <a:r>
              <a:rPr dirty="0"/>
              <a:t>of</a:t>
            </a:r>
            <a:r>
              <a:rPr spc="-175" dirty="0"/>
              <a:t> </a:t>
            </a:r>
            <a:r>
              <a:rPr dirty="0"/>
              <a:t>1964.</a:t>
            </a:r>
          </a:p>
        </p:txBody>
      </p:sp>
      <p:sp>
        <p:nvSpPr>
          <p:cNvPr id="232" name="Shape 232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1371599" y="579682"/>
            <a:ext cx="6210937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640E2F"/>
                </a:solidFill>
              </a:defRPr>
            </a:pPr>
            <a:r>
              <a:rPr dirty="0"/>
              <a:t>Categories </a:t>
            </a:r>
            <a:r>
              <a:rPr spc="0" dirty="0"/>
              <a:t>of Sexual</a:t>
            </a:r>
            <a:r>
              <a:rPr spc="-800" dirty="0"/>
              <a:t>    </a:t>
            </a:r>
            <a:r>
              <a:rPr dirty="0"/>
              <a:t>Harassment</a:t>
            </a:r>
          </a:p>
        </p:txBody>
      </p:sp>
      <p:sp>
        <p:nvSpPr>
          <p:cNvPr id="236" name="Shape 236"/>
          <p:cNvSpPr/>
          <p:nvPr/>
        </p:nvSpPr>
        <p:spPr>
          <a:xfrm>
            <a:off x="2158999" y="1761768"/>
            <a:ext cx="4104642" cy="207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57200" algn="l"/>
              </a:tabLst>
              <a:defRPr sz="2500" spc="15">
                <a:solidFill>
                  <a:srgbClr val="75152A"/>
                </a:solidFill>
                <a:latin typeface="Zapf Dingbats"/>
                <a:ea typeface="Zapf Dingbats"/>
                <a:cs typeface="Zapf Dingbats"/>
                <a:sym typeface="Zapf Dingbats"/>
              </a:defRPr>
            </a:pPr>
            <a:r>
              <a:rPr dirty="0"/>
              <a:t>➡	</a:t>
            </a:r>
            <a:r>
              <a:rPr sz="2400" spc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Hostile </a:t>
            </a:r>
            <a:r>
              <a:rPr sz="2400" spc="1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sz="2400" spc="-18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spc="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2400" spc="14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spc="14" dirty="0">
              <a:latin typeface="Arial"/>
              <a:ea typeface="Arial"/>
              <a:cs typeface="Arial"/>
              <a:sym typeface="Arial"/>
            </a:endParaRPr>
          </a:p>
          <a:p>
            <a:pPr indent="12700">
              <a:tabLst>
                <a:tab pos="457200" algn="l"/>
              </a:tabLst>
              <a:defRPr sz="2500" spc="15">
                <a:solidFill>
                  <a:srgbClr val="75152A"/>
                </a:solidFill>
                <a:latin typeface="Zapf Dingbats"/>
                <a:ea typeface="Zapf Dingbats"/>
                <a:cs typeface="Zapf Dingbats"/>
                <a:sym typeface="Zapf Dingbats"/>
              </a:defRPr>
            </a:pPr>
            <a:r>
              <a:rPr dirty="0"/>
              <a:t>➡	</a:t>
            </a:r>
            <a:r>
              <a:rPr sz="2400" spc="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Quid Pro</a:t>
            </a:r>
            <a:r>
              <a:rPr sz="2400" spc="-1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spc="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Quo</a:t>
            </a:r>
            <a:endParaRPr sz="2400" spc="14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spc="14" dirty="0">
              <a:latin typeface="Arial"/>
              <a:ea typeface="Arial"/>
              <a:cs typeface="Arial"/>
              <a:sym typeface="Arial"/>
            </a:endParaRPr>
          </a:p>
          <a:p>
            <a:pPr indent="12700">
              <a:tabLst>
                <a:tab pos="457200" algn="l"/>
              </a:tabLst>
              <a:defRPr sz="2500" spc="15">
                <a:solidFill>
                  <a:srgbClr val="75152A"/>
                </a:solidFill>
                <a:latin typeface="Zapf Dingbats"/>
                <a:ea typeface="Zapf Dingbats"/>
                <a:cs typeface="Zapf Dingbats"/>
                <a:sym typeface="Zapf Dingbats"/>
              </a:defRPr>
            </a:pPr>
            <a:r>
              <a:rPr dirty="0"/>
              <a:t>➡	</a:t>
            </a:r>
            <a:r>
              <a:rPr sz="2400" spc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Harassment </a:t>
            </a:r>
            <a:r>
              <a:rPr sz="2400" spc="1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sz="2400" spc="-16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spc="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Individuals</a:t>
            </a:r>
            <a:endParaRPr sz="2400" spc="14" dirty="0">
              <a:latin typeface="Arial"/>
              <a:ea typeface="Arial"/>
              <a:cs typeface="Arial"/>
              <a:sym typeface="Arial"/>
            </a:endParaRPr>
          </a:p>
          <a:p>
            <a:pPr indent="461644">
              <a:defRPr sz="2400" i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(outside the</a:t>
            </a:r>
            <a:r>
              <a:rPr spc="-60" dirty="0"/>
              <a:t> </a:t>
            </a:r>
            <a:r>
              <a:rPr dirty="0"/>
              <a:t>organization)</a:t>
            </a:r>
          </a:p>
        </p:txBody>
      </p:sp>
      <p:sp>
        <p:nvSpPr>
          <p:cNvPr id="237" name="Shape 237"/>
          <p:cNvSpPr/>
          <p:nvPr/>
        </p:nvSpPr>
        <p:spPr>
          <a:xfrm>
            <a:off x="8683728" y="1760112"/>
            <a:ext cx="223614" cy="2236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38" name="Shape 238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993900" y="1216660"/>
            <a:ext cx="7270116" cy="528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1.	</a:t>
            </a:r>
            <a:r>
              <a:rPr spc="-10" dirty="0"/>
              <a:t>Title </a:t>
            </a:r>
            <a:r>
              <a:rPr dirty="0"/>
              <a:t>VII of the </a:t>
            </a:r>
            <a:r>
              <a:rPr spc="-5" dirty="0"/>
              <a:t>Civil </a:t>
            </a:r>
            <a:r>
              <a:rPr dirty="0"/>
              <a:t>Rights Act </a:t>
            </a:r>
            <a:r>
              <a:rPr spc="-5" dirty="0"/>
              <a:t>prohibits </a:t>
            </a:r>
            <a:r>
              <a:rPr dirty="0"/>
              <a:t>harassment based on</a:t>
            </a:r>
            <a:r>
              <a:rPr spc="-254" dirty="0"/>
              <a:t> </a:t>
            </a:r>
            <a:r>
              <a:rPr dirty="0"/>
              <a:t>sexual  orientation.</a:t>
            </a:r>
          </a:p>
        </p:txBody>
      </p:sp>
      <p:sp>
        <p:nvSpPr>
          <p:cNvPr id="242" name="Shape 242"/>
          <p:cNvSpPr/>
          <p:nvPr/>
        </p:nvSpPr>
        <p:spPr>
          <a:xfrm>
            <a:off x="1993899" y="2778760"/>
            <a:ext cx="7285357" cy="528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8134" marR="5080" indent="-306069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3.		</a:t>
            </a:r>
            <a:r>
              <a:rPr spc="5" dirty="0"/>
              <a:t>Sexual </a:t>
            </a:r>
            <a:r>
              <a:rPr dirty="0"/>
              <a:t>advances made outside the workplace may be considered </a:t>
            </a:r>
            <a:r>
              <a:rPr spc="-5" dirty="0"/>
              <a:t>in  </a:t>
            </a:r>
            <a:r>
              <a:rPr dirty="0"/>
              <a:t>determining whether or not harassment has</a:t>
            </a:r>
            <a:r>
              <a:rPr spc="-104" dirty="0"/>
              <a:t> </a:t>
            </a:r>
            <a:r>
              <a:rPr dirty="0"/>
              <a:t>occurred.</a:t>
            </a:r>
          </a:p>
        </p:txBody>
      </p:sp>
      <p:sp>
        <p:nvSpPr>
          <p:cNvPr id="243" name="Shape 243"/>
          <p:cNvSpPr/>
          <p:nvPr/>
        </p:nvSpPr>
        <p:spPr>
          <a:xfrm>
            <a:off x="1993900" y="3617078"/>
            <a:ext cx="7018019" cy="52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marR="5080" indent="-305434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4.		</a:t>
            </a:r>
            <a:r>
              <a:rPr spc="5" dirty="0"/>
              <a:t>When a </a:t>
            </a:r>
            <a:r>
              <a:rPr dirty="0"/>
              <a:t>person reports or </a:t>
            </a:r>
            <a:r>
              <a:rPr spc="-5" dirty="0"/>
              <a:t>participates </a:t>
            </a:r>
            <a:r>
              <a:rPr dirty="0"/>
              <a:t>in </a:t>
            </a:r>
            <a:r>
              <a:rPr spc="5" dirty="0"/>
              <a:t>someone </a:t>
            </a:r>
            <a:r>
              <a:rPr spc="-5" dirty="0"/>
              <a:t>else’s </a:t>
            </a:r>
            <a:r>
              <a:rPr dirty="0"/>
              <a:t>report of  harassment, he or </a:t>
            </a:r>
            <a:r>
              <a:rPr spc="5" dirty="0"/>
              <a:t>she </a:t>
            </a:r>
            <a:r>
              <a:rPr dirty="0"/>
              <a:t>is protected </a:t>
            </a:r>
            <a:r>
              <a:rPr spc="5" dirty="0"/>
              <a:t>from </a:t>
            </a:r>
            <a:r>
              <a:rPr dirty="0"/>
              <a:t>any </a:t>
            </a:r>
            <a:r>
              <a:rPr spc="5" dirty="0"/>
              <a:t>form </a:t>
            </a:r>
            <a:r>
              <a:rPr dirty="0"/>
              <a:t>of</a:t>
            </a:r>
            <a:r>
              <a:rPr spc="-234" dirty="0"/>
              <a:t> </a:t>
            </a:r>
            <a:r>
              <a:rPr spc="-5" dirty="0"/>
              <a:t>retaliation.</a:t>
            </a:r>
          </a:p>
        </p:txBody>
      </p:sp>
      <p:sp>
        <p:nvSpPr>
          <p:cNvPr id="244" name="Shape 244"/>
          <p:cNvSpPr/>
          <p:nvPr/>
        </p:nvSpPr>
        <p:spPr>
          <a:xfrm>
            <a:off x="1993812" y="4429843"/>
            <a:ext cx="7339332" cy="1061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marR="5080" indent="-305434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5.		If an employee or volunteer displays </a:t>
            </a:r>
            <a:r>
              <a:rPr spc="5" dirty="0"/>
              <a:t>a </a:t>
            </a:r>
            <a:r>
              <a:rPr dirty="0"/>
              <a:t>suggestive photo in their work  area, and another employee or volunteer finds it personally offensive  but does not complain, the display </a:t>
            </a:r>
            <a:r>
              <a:rPr spc="-5" dirty="0"/>
              <a:t>itself </a:t>
            </a:r>
            <a:r>
              <a:rPr dirty="0"/>
              <a:t>may constitute sexual  harassment.</a:t>
            </a:r>
          </a:p>
        </p:txBody>
      </p:sp>
      <p:sp>
        <p:nvSpPr>
          <p:cNvPr id="245" name="Shape 245"/>
          <p:cNvSpPr/>
          <p:nvPr/>
        </p:nvSpPr>
        <p:spPr>
          <a:xfrm>
            <a:off x="1943100" y="5762077"/>
            <a:ext cx="7661910" cy="84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27100" marR="5080" indent="-915035">
              <a:lnSpc>
                <a:spcPts val="2100"/>
              </a:lnSpc>
              <a:spcBef>
                <a:spcPts val="200"/>
              </a:spcBef>
              <a:defRPr sz="2700" u="sng" baseline="3086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00" u="none" baseline="0" dirty="0">
                <a:solidFill>
                  <a:srgbClr val="000000"/>
                </a:solidFill>
                <a:uFillTx/>
              </a:rPr>
              <a:t>6. 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Forwarding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ethnic jokes through e-mail would not be considered</a:t>
            </a:r>
          </a:p>
          <a:p>
            <a:pPr marL="927100" marR="5080" indent="-915035">
              <a:lnSpc>
                <a:spcPts val="2100"/>
              </a:lnSpc>
              <a:spcBef>
                <a:spcPts val="200"/>
              </a:spcBef>
              <a:defRPr sz="2700" u="sng" baseline="3086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00" u="none" baseline="0" dirty="0">
                <a:solidFill>
                  <a:srgbClr val="000000"/>
                </a:solidFill>
                <a:uFillTx/>
              </a:rPr>
              <a:t>     harassment, as long as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you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only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send them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to people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you know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won’t </a:t>
            </a:r>
          </a:p>
          <a:p>
            <a:pPr marL="927100" marR="5080" indent="-915035">
              <a:lnSpc>
                <a:spcPts val="2100"/>
              </a:lnSpc>
              <a:spcBef>
                <a:spcPts val="200"/>
              </a:spcBef>
              <a:defRPr sz="2700" u="sng" baseline="3086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00" u="none" baseline="0" dirty="0">
                <a:solidFill>
                  <a:srgbClr val="000000"/>
                </a:solidFill>
                <a:uFillTx/>
              </a:rPr>
              <a:t>     be</a:t>
            </a:r>
            <a:r>
              <a:rPr sz="1800" u="none" spc="-155" baseline="0" dirty="0">
                <a:solidFill>
                  <a:srgbClr val="000000"/>
                </a:solidFill>
                <a:uFillTx/>
              </a:rPr>
              <a:t>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offended.</a:t>
            </a:r>
          </a:p>
        </p:txBody>
      </p:sp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1371599" y="579682"/>
            <a:ext cx="6805932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Sexual Harassment: </a:t>
            </a:r>
            <a:r>
              <a:rPr spc="-100" dirty="0"/>
              <a:t>True </a:t>
            </a:r>
            <a:r>
              <a:rPr dirty="0"/>
              <a:t>or</a:t>
            </a:r>
            <a:r>
              <a:rPr spc="-600" dirty="0"/>
              <a:t>  </a:t>
            </a:r>
            <a:r>
              <a:rPr dirty="0"/>
              <a:t>False?</a:t>
            </a:r>
          </a:p>
        </p:txBody>
      </p:sp>
      <p:sp>
        <p:nvSpPr>
          <p:cNvPr id="247" name="Shape 247"/>
          <p:cNvSpPr/>
          <p:nvPr/>
        </p:nvSpPr>
        <p:spPr>
          <a:xfrm>
            <a:off x="1993900" y="1938100"/>
            <a:ext cx="7779385" cy="53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90600" marR="5080" lvl="2" indent="-990600">
              <a:lnSpc>
                <a:spcPct val="101899"/>
              </a:lnSpc>
              <a:defRPr u="sng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u="none" dirty="0">
                <a:solidFill>
                  <a:srgbClr val="000000"/>
                </a:solidFill>
                <a:uFillTx/>
              </a:rPr>
              <a:t>2.  </a:t>
            </a:r>
            <a:r>
              <a:rPr u="none" spc="-95" dirty="0">
                <a:solidFill>
                  <a:srgbClr val="000000"/>
                </a:solidFill>
                <a:uFillTx/>
              </a:rPr>
              <a:t>To </a:t>
            </a:r>
            <a:r>
              <a:rPr u="none" spc="-5" dirty="0">
                <a:solidFill>
                  <a:srgbClr val="000000"/>
                </a:solidFill>
                <a:uFillTx/>
              </a:rPr>
              <a:t>qualify </a:t>
            </a:r>
            <a:r>
              <a:rPr u="none" dirty="0">
                <a:solidFill>
                  <a:srgbClr val="000000"/>
                </a:solidFill>
                <a:uFillTx/>
              </a:rPr>
              <a:t>as sexual harassment, the parties involved have to be </a:t>
            </a:r>
            <a:r>
              <a:rPr u="none" spc="-5" dirty="0">
                <a:solidFill>
                  <a:srgbClr val="000000"/>
                </a:solidFill>
                <a:uFillTx/>
              </a:rPr>
              <a:t>of </a:t>
            </a:r>
            <a:r>
              <a:rPr u="none" dirty="0">
                <a:solidFill>
                  <a:srgbClr val="000000"/>
                </a:solidFill>
                <a:uFillTx/>
              </a:rPr>
              <a:t>the </a:t>
            </a:r>
          </a:p>
          <a:p>
            <a:pPr marL="990600" marR="5080" lvl="2" indent="-990600">
              <a:lnSpc>
                <a:spcPct val="101899"/>
              </a:lnSpc>
              <a:defRPr u="sng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u="none" dirty="0">
                <a:solidFill>
                  <a:srgbClr val="000000"/>
                </a:solidFill>
                <a:uFillTx/>
              </a:rPr>
              <a:t>     opposite</a:t>
            </a:r>
            <a:r>
              <a:rPr u="none" spc="30" dirty="0">
                <a:solidFill>
                  <a:srgbClr val="000000"/>
                </a:solidFill>
                <a:uFillTx/>
              </a:rPr>
              <a:t> </a:t>
            </a:r>
            <a:r>
              <a:rPr u="none" dirty="0">
                <a:solidFill>
                  <a:srgbClr val="000000"/>
                </a:solidFill>
                <a:uFillTx/>
              </a:rPr>
              <a:t>sex.</a:t>
            </a:r>
          </a:p>
        </p:txBody>
      </p:sp>
      <p:sp>
        <p:nvSpPr>
          <p:cNvPr id="248" name="Shape 248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993899" y="1216660"/>
            <a:ext cx="7270117" cy="528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1.	</a:t>
            </a:r>
            <a:r>
              <a:rPr spc="-10" dirty="0"/>
              <a:t>Title </a:t>
            </a:r>
            <a:r>
              <a:rPr dirty="0"/>
              <a:t>VII of the </a:t>
            </a:r>
            <a:r>
              <a:rPr spc="-5" dirty="0"/>
              <a:t>Civil </a:t>
            </a:r>
            <a:r>
              <a:rPr dirty="0"/>
              <a:t>Rights Act </a:t>
            </a:r>
            <a:r>
              <a:rPr spc="-5" dirty="0"/>
              <a:t>prohibits </a:t>
            </a:r>
            <a:r>
              <a:rPr dirty="0"/>
              <a:t>harassment based on</a:t>
            </a:r>
            <a:r>
              <a:rPr spc="-254" dirty="0"/>
              <a:t> </a:t>
            </a:r>
            <a:r>
              <a:rPr dirty="0"/>
              <a:t>sexual  orientation.</a:t>
            </a:r>
          </a:p>
        </p:txBody>
      </p:sp>
      <p:sp>
        <p:nvSpPr>
          <p:cNvPr id="252" name="Shape 252"/>
          <p:cNvSpPr/>
          <p:nvPr/>
        </p:nvSpPr>
        <p:spPr>
          <a:xfrm>
            <a:off x="1993899" y="2778760"/>
            <a:ext cx="7285357" cy="528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8134" marR="5080" indent="-306069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3.		</a:t>
            </a:r>
            <a:r>
              <a:rPr spc="5" dirty="0"/>
              <a:t>Sexual </a:t>
            </a:r>
            <a:r>
              <a:rPr dirty="0"/>
              <a:t>advances made outside the workplace may be considered </a:t>
            </a:r>
            <a:r>
              <a:rPr spc="-5" dirty="0"/>
              <a:t>in  </a:t>
            </a:r>
            <a:r>
              <a:rPr dirty="0"/>
              <a:t>determining whether or not harassment has</a:t>
            </a:r>
            <a:r>
              <a:rPr spc="-104" dirty="0"/>
              <a:t> </a:t>
            </a:r>
            <a:r>
              <a:rPr dirty="0"/>
              <a:t>occurred.</a:t>
            </a:r>
          </a:p>
        </p:txBody>
      </p:sp>
      <p:sp>
        <p:nvSpPr>
          <p:cNvPr id="253" name="Shape 253"/>
          <p:cNvSpPr/>
          <p:nvPr/>
        </p:nvSpPr>
        <p:spPr>
          <a:xfrm>
            <a:off x="1993900" y="3617078"/>
            <a:ext cx="7018019" cy="52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marR="5080" indent="-305434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4.		</a:t>
            </a:r>
            <a:r>
              <a:rPr spc="5" dirty="0"/>
              <a:t>When a </a:t>
            </a:r>
            <a:r>
              <a:rPr dirty="0"/>
              <a:t>person reports or </a:t>
            </a:r>
            <a:r>
              <a:rPr spc="-5" dirty="0"/>
              <a:t>participates </a:t>
            </a:r>
            <a:r>
              <a:rPr dirty="0"/>
              <a:t>in </a:t>
            </a:r>
            <a:r>
              <a:rPr spc="5" dirty="0"/>
              <a:t>someone </a:t>
            </a:r>
            <a:r>
              <a:rPr spc="-5" dirty="0"/>
              <a:t>else’s </a:t>
            </a:r>
            <a:r>
              <a:rPr dirty="0"/>
              <a:t>report of  harassment, he or </a:t>
            </a:r>
            <a:r>
              <a:rPr spc="5" dirty="0"/>
              <a:t>she </a:t>
            </a:r>
            <a:r>
              <a:rPr dirty="0"/>
              <a:t>is protected </a:t>
            </a:r>
            <a:r>
              <a:rPr spc="5" dirty="0"/>
              <a:t>from </a:t>
            </a:r>
            <a:r>
              <a:rPr dirty="0"/>
              <a:t>any </a:t>
            </a:r>
            <a:r>
              <a:rPr spc="5" dirty="0"/>
              <a:t>form </a:t>
            </a:r>
            <a:r>
              <a:rPr dirty="0"/>
              <a:t>of</a:t>
            </a:r>
            <a:r>
              <a:rPr spc="-234" dirty="0"/>
              <a:t> </a:t>
            </a:r>
            <a:r>
              <a:rPr spc="-5" dirty="0"/>
              <a:t>retaliation.</a:t>
            </a:r>
          </a:p>
        </p:txBody>
      </p:sp>
      <p:sp>
        <p:nvSpPr>
          <p:cNvPr id="254" name="Shape 254"/>
          <p:cNvSpPr/>
          <p:nvPr/>
        </p:nvSpPr>
        <p:spPr>
          <a:xfrm>
            <a:off x="1993812" y="4429843"/>
            <a:ext cx="7339332" cy="1061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marR="5080" indent="-305434">
              <a:lnSpc>
                <a:spcPts val="2100"/>
              </a:lnSpc>
              <a:spcBef>
                <a:spcPts val="200"/>
              </a:spcBef>
              <a:tabLst>
                <a:tab pos="3302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5.		If an employee or volunteer displays </a:t>
            </a:r>
            <a:r>
              <a:rPr spc="5" dirty="0"/>
              <a:t>a </a:t>
            </a:r>
            <a:r>
              <a:rPr dirty="0"/>
              <a:t>suggestive photo in their work  area, and another employee or volunteer finds it personally offensive  but does not complain, the display </a:t>
            </a:r>
            <a:r>
              <a:rPr spc="-5" dirty="0"/>
              <a:t>itself </a:t>
            </a:r>
            <a:r>
              <a:rPr dirty="0"/>
              <a:t>may constitute sexual  harassment.</a:t>
            </a:r>
          </a:p>
        </p:txBody>
      </p:sp>
      <p:sp>
        <p:nvSpPr>
          <p:cNvPr id="255" name="Shape 255"/>
          <p:cNvSpPr/>
          <p:nvPr/>
        </p:nvSpPr>
        <p:spPr>
          <a:xfrm>
            <a:off x="1415429" y="1216586"/>
            <a:ext cx="46482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u="sng" spc="-265">
                <a:solidFill>
                  <a:srgbClr val="2B4714"/>
                </a:solidFill>
                <a:uFill>
                  <a:solidFill>
                    <a:srgbClr val="2B471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</a:t>
            </a:r>
            <a:r>
              <a:rPr spc="-10" dirty="0"/>
              <a:t>r</a:t>
            </a:r>
            <a:r>
              <a:rPr spc="5" dirty="0"/>
              <a:t>ue</a:t>
            </a:r>
          </a:p>
        </p:txBody>
      </p:sp>
      <p:sp>
        <p:nvSpPr>
          <p:cNvPr id="256" name="Shape 256"/>
          <p:cNvSpPr/>
          <p:nvPr/>
        </p:nvSpPr>
        <p:spPr>
          <a:xfrm>
            <a:off x="1943099" y="5762077"/>
            <a:ext cx="7661911" cy="84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27100" marR="5080" indent="-915035">
              <a:lnSpc>
                <a:spcPts val="2100"/>
              </a:lnSpc>
              <a:spcBef>
                <a:spcPts val="200"/>
              </a:spcBef>
              <a:defRPr sz="2700" u="sng" baseline="3086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00" u="none" baseline="0" dirty="0">
                <a:solidFill>
                  <a:srgbClr val="000000"/>
                </a:solidFill>
                <a:uFillTx/>
              </a:rPr>
              <a:t>6. 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Forwarding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ethnic jokes through e-mail would not be considered</a:t>
            </a:r>
          </a:p>
          <a:p>
            <a:pPr marL="927100" marR="5080" indent="-915035">
              <a:lnSpc>
                <a:spcPts val="2100"/>
              </a:lnSpc>
              <a:spcBef>
                <a:spcPts val="200"/>
              </a:spcBef>
              <a:defRPr sz="2700" u="sng" baseline="3086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00" u="none" baseline="0" dirty="0">
                <a:solidFill>
                  <a:srgbClr val="000000"/>
                </a:solidFill>
                <a:uFillTx/>
              </a:rPr>
              <a:t>     harassment, as long as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you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only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send them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to people </a:t>
            </a:r>
            <a:r>
              <a:rPr sz="1800" u="none" spc="5" baseline="0" dirty="0">
                <a:solidFill>
                  <a:srgbClr val="000000"/>
                </a:solidFill>
                <a:uFillTx/>
              </a:rPr>
              <a:t>you know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won’t </a:t>
            </a:r>
          </a:p>
          <a:p>
            <a:pPr marL="927100" marR="5080" indent="-915035">
              <a:lnSpc>
                <a:spcPts val="2100"/>
              </a:lnSpc>
              <a:spcBef>
                <a:spcPts val="200"/>
              </a:spcBef>
              <a:defRPr sz="2700" u="sng" baseline="3086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00" u="none" baseline="0" dirty="0">
                <a:solidFill>
                  <a:srgbClr val="000000"/>
                </a:solidFill>
                <a:uFillTx/>
              </a:rPr>
              <a:t>     be</a:t>
            </a:r>
            <a:r>
              <a:rPr sz="1800" u="none" spc="-155" baseline="0" dirty="0">
                <a:solidFill>
                  <a:srgbClr val="000000"/>
                </a:solidFill>
                <a:uFillTx/>
              </a:rPr>
              <a:t> </a:t>
            </a:r>
            <a:r>
              <a:rPr sz="1800" u="none" baseline="0" dirty="0">
                <a:solidFill>
                  <a:srgbClr val="000000"/>
                </a:solidFill>
                <a:uFillTx/>
              </a:rPr>
              <a:t>offended.</a:t>
            </a:r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371599" y="579682"/>
            <a:ext cx="6805932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Sexual Harassment: </a:t>
            </a:r>
            <a:r>
              <a:rPr spc="-100" dirty="0"/>
              <a:t>True </a:t>
            </a:r>
            <a:r>
              <a:rPr dirty="0"/>
              <a:t>or</a:t>
            </a:r>
            <a:r>
              <a:rPr spc="-600" dirty="0"/>
              <a:t>  </a:t>
            </a:r>
            <a:r>
              <a:rPr dirty="0"/>
              <a:t>False?</a:t>
            </a:r>
          </a:p>
        </p:txBody>
      </p:sp>
      <p:sp>
        <p:nvSpPr>
          <p:cNvPr id="258" name="Shape 258"/>
          <p:cNvSpPr/>
          <p:nvPr/>
        </p:nvSpPr>
        <p:spPr>
          <a:xfrm>
            <a:off x="1415429" y="2766060"/>
            <a:ext cx="46482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u="sng" spc="-265">
                <a:solidFill>
                  <a:srgbClr val="2B4714"/>
                </a:solidFill>
                <a:uFill>
                  <a:solidFill>
                    <a:srgbClr val="2B471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</a:t>
            </a:r>
            <a:r>
              <a:rPr spc="-5" dirty="0"/>
              <a:t>ru</a:t>
            </a:r>
            <a:r>
              <a:rPr spc="5" dirty="0"/>
              <a:t>e</a:t>
            </a:r>
          </a:p>
        </p:txBody>
      </p:sp>
      <p:sp>
        <p:nvSpPr>
          <p:cNvPr id="259" name="Shape 259"/>
          <p:cNvSpPr/>
          <p:nvPr/>
        </p:nvSpPr>
        <p:spPr>
          <a:xfrm>
            <a:off x="1415429" y="3604259"/>
            <a:ext cx="46482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u="sng" spc="-265">
                <a:solidFill>
                  <a:srgbClr val="2B4714"/>
                </a:solidFill>
                <a:uFill>
                  <a:solidFill>
                    <a:srgbClr val="2B471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</a:t>
            </a:r>
            <a:r>
              <a:rPr spc="-5" dirty="0"/>
              <a:t>ru</a:t>
            </a:r>
            <a:r>
              <a:rPr spc="5" dirty="0"/>
              <a:t>e</a:t>
            </a:r>
          </a:p>
        </p:txBody>
      </p:sp>
      <p:sp>
        <p:nvSpPr>
          <p:cNvPr id="260" name="Shape 260"/>
          <p:cNvSpPr/>
          <p:nvPr/>
        </p:nvSpPr>
        <p:spPr>
          <a:xfrm>
            <a:off x="1415429" y="4404359"/>
            <a:ext cx="46482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u="sng" spc="-265">
                <a:solidFill>
                  <a:srgbClr val="2B4714"/>
                </a:solidFill>
                <a:uFill>
                  <a:solidFill>
                    <a:srgbClr val="2B471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</a:t>
            </a:r>
            <a:r>
              <a:rPr spc="-5" dirty="0"/>
              <a:t>ru</a:t>
            </a:r>
            <a:r>
              <a:rPr spc="5" dirty="0"/>
              <a:t>e</a:t>
            </a:r>
          </a:p>
        </p:txBody>
      </p:sp>
      <p:sp>
        <p:nvSpPr>
          <p:cNvPr id="261" name="Shape 261"/>
          <p:cNvSpPr/>
          <p:nvPr/>
        </p:nvSpPr>
        <p:spPr>
          <a:xfrm>
            <a:off x="1993899" y="1938100"/>
            <a:ext cx="7779386" cy="53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90600" marR="5080" lvl="2" indent="-990600">
              <a:lnSpc>
                <a:spcPct val="101899"/>
              </a:lnSpc>
              <a:defRPr u="sng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u="none" dirty="0">
                <a:solidFill>
                  <a:srgbClr val="000000"/>
                </a:solidFill>
                <a:uFillTx/>
              </a:rPr>
              <a:t>2.  </a:t>
            </a:r>
            <a:r>
              <a:rPr u="none" spc="-95" dirty="0">
                <a:solidFill>
                  <a:srgbClr val="000000"/>
                </a:solidFill>
                <a:uFillTx/>
              </a:rPr>
              <a:t>To </a:t>
            </a:r>
            <a:r>
              <a:rPr u="none" spc="-5" dirty="0">
                <a:solidFill>
                  <a:srgbClr val="000000"/>
                </a:solidFill>
                <a:uFillTx/>
              </a:rPr>
              <a:t>qualify </a:t>
            </a:r>
            <a:r>
              <a:rPr u="none" dirty="0">
                <a:solidFill>
                  <a:srgbClr val="000000"/>
                </a:solidFill>
                <a:uFillTx/>
              </a:rPr>
              <a:t>as sexual harassment, the parties involved have to be </a:t>
            </a:r>
            <a:r>
              <a:rPr u="none" spc="-5" dirty="0">
                <a:solidFill>
                  <a:srgbClr val="000000"/>
                </a:solidFill>
                <a:uFillTx/>
              </a:rPr>
              <a:t>of </a:t>
            </a:r>
            <a:r>
              <a:rPr u="none" dirty="0">
                <a:solidFill>
                  <a:srgbClr val="000000"/>
                </a:solidFill>
                <a:uFillTx/>
              </a:rPr>
              <a:t>the </a:t>
            </a:r>
          </a:p>
          <a:p>
            <a:pPr marL="990600" marR="5080" lvl="2" indent="-990600">
              <a:lnSpc>
                <a:spcPct val="101899"/>
              </a:lnSpc>
              <a:defRPr u="sng">
                <a:solidFill>
                  <a:srgbClr val="86133E"/>
                </a:solidFill>
                <a:uFill>
                  <a:solidFill>
                    <a:srgbClr val="86133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u="none" dirty="0">
                <a:solidFill>
                  <a:srgbClr val="000000"/>
                </a:solidFill>
                <a:uFillTx/>
              </a:rPr>
              <a:t>     opposite</a:t>
            </a:r>
            <a:r>
              <a:rPr u="none" spc="30" dirty="0">
                <a:solidFill>
                  <a:srgbClr val="000000"/>
                </a:solidFill>
                <a:uFillTx/>
              </a:rPr>
              <a:t> </a:t>
            </a:r>
            <a:r>
              <a:rPr u="none" dirty="0">
                <a:solidFill>
                  <a:srgbClr val="000000"/>
                </a:solidFill>
                <a:uFillTx/>
              </a:rPr>
              <a:t>sex.</a:t>
            </a:r>
          </a:p>
        </p:txBody>
      </p:sp>
      <p:sp>
        <p:nvSpPr>
          <p:cNvPr id="262" name="Shape 262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264" name="Shape 264"/>
          <p:cNvSpPr/>
          <p:nvPr/>
        </p:nvSpPr>
        <p:spPr>
          <a:xfrm>
            <a:off x="1276970" y="1927861"/>
            <a:ext cx="60327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u="sng" spc="-265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rgbClr val="2B471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 a l s e</a:t>
            </a:r>
          </a:p>
        </p:txBody>
      </p:sp>
      <p:sp>
        <p:nvSpPr>
          <p:cNvPr id="265" name="Shape 265"/>
          <p:cNvSpPr/>
          <p:nvPr/>
        </p:nvSpPr>
        <p:spPr>
          <a:xfrm>
            <a:off x="1276970" y="5725161"/>
            <a:ext cx="60327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u="sng" spc="-265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rgbClr val="2B471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 a l s 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06399" y="430267"/>
            <a:ext cx="4174968" cy="69342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1371600" y="579682"/>
            <a:ext cx="6164580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Sexual Harassment: </a:t>
            </a:r>
            <a:r>
              <a:rPr spc="-100" dirty="0"/>
              <a:t>Yes </a:t>
            </a:r>
            <a:r>
              <a:rPr dirty="0"/>
              <a:t>or</a:t>
            </a:r>
            <a:r>
              <a:rPr spc="-400" dirty="0"/>
              <a:t> </a:t>
            </a:r>
            <a:r>
              <a:rPr dirty="0"/>
              <a:t>No?</a:t>
            </a:r>
          </a:p>
        </p:txBody>
      </p:sp>
      <p:sp>
        <p:nvSpPr>
          <p:cNvPr id="269" name="Shape 269"/>
          <p:cNvSpPr/>
          <p:nvPr/>
        </p:nvSpPr>
        <p:spPr>
          <a:xfrm>
            <a:off x="1993924" y="1444435"/>
            <a:ext cx="687260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78765" marR="5080" indent="-254000">
              <a:lnSpc>
                <a:spcPts val="2200"/>
              </a:lnSpc>
              <a:spcBef>
                <a:spcPts val="200"/>
              </a:spcBef>
              <a:buSzPct val="100000"/>
              <a:buAutoNum type="arabicPeriod"/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People </a:t>
            </a:r>
            <a:r>
              <a:rPr spc="0" dirty="0"/>
              <a:t>who dress in </a:t>
            </a:r>
            <a:r>
              <a:rPr dirty="0"/>
              <a:t>a </a:t>
            </a:r>
            <a:r>
              <a:rPr spc="0" dirty="0"/>
              <a:t>sexually </a:t>
            </a:r>
            <a:r>
              <a:rPr spc="-5" dirty="0"/>
              <a:t>attractive </a:t>
            </a:r>
            <a:r>
              <a:rPr spc="0" dirty="0"/>
              <a:t>manner are asking       </a:t>
            </a:r>
          </a:p>
          <a:p>
            <a:pPr marR="5080" indent="24765">
              <a:lnSpc>
                <a:spcPts val="2200"/>
              </a:lnSpc>
              <a:spcBef>
                <a:spcPts val="200"/>
              </a:spcBef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spc="0" dirty="0"/>
              <a:t>  </a:t>
            </a:r>
            <a:r>
              <a:rPr lang="en-US" spc="0" dirty="0"/>
              <a:t>    </a:t>
            </a:r>
            <a:r>
              <a:rPr spc="0" dirty="0"/>
              <a:t>for </a:t>
            </a:r>
            <a:r>
              <a:rPr dirty="0"/>
              <a:t>sexual</a:t>
            </a:r>
            <a:r>
              <a:rPr spc="-5" dirty="0"/>
              <a:t> </a:t>
            </a:r>
            <a:r>
              <a:rPr dirty="0"/>
              <a:t>comments.</a:t>
            </a:r>
          </a:p>
        </p:txBody>
      </p:sp>
      <p:sp>
        <p:nvSpPr>
          <p:cNvPr id="270" name="Shape 270"/>
          <p:cNvSpPr/>
          <p:nvPr/>
        </p:nvSpPr>
        <p:spPr>
          <a:xfrm>
            <a:off x="1993924" y="2346898"/>
            <a:ext cx="5805806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06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	</a:t>
            </a:r>
            <a:r>
              <a:rPr spc="-50" dirty="0"/>
              <a:t>You </a:t>
            </a:r>
            <a:r>
              <a:rPr spc="5" dirty="0"/>
              <a:t>see </a:t>
            </a:r>
            <a:r>
              <a:rPr dirty="0"/>
              <a:t>one volunteer give another </a:t>
            </a:r>
            <a:r>
              <a:rPr spc="5" dirty="0"/>
              <a:t>a </a:t>
            </a:r>
            <a:r>
              <a:rPr dirty="0"/>
              <a:t>friendly</a:t>
            </a:r>
            <a:r>
              <a:rPr spc="-245" dirty="0"/>
              <a:t> </a:t>
            </a:r>
            <a:r>
              <a:rPr dirty="0"/>
              <a:t>hug.</a:t>
            </a:r>
          </a:p>
        </p:txBody>
      </p:sp>
      <p:sp>
        <p:nvSpPr>
          <p:cNvPr id="271" name="Shape 271"/>
          <p:cNvSpPr/>
          <p:nvPr/>
        </p:nvSpPr>
        <p:spPr>
          <a:xfrm>
            <a:off x="1993924" y="2949304"/>
            <a:ext cx="6259831" cy="54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100"/>
              </a:lnSpc>
              <a:spcBef>
                <a:spcPts val="100"/>
              </a:spcBef>
              <a:tabLst>
                <a:tab pos="406400" algn="l"/>
              </a:tabLst>
              <a:defRPr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3.	</a:t>
            </a:r>
            <a:r>
              <a:rPr spc="15" dirty="0"/>
              <a:t>The </a:t>
            </a:r>
            <a:r>
              <a:rPr dirty="0"/>
              <a:t>organization is responsible for </a:t>
            </a:r>
            <a:r>
              <a:rPr spc="10" dirty="0"/>
              <a:t>the</a:t>
            </a:r>
            <a:r>
              <a:rPr spc="-34" dirty="0"/>
              <a:t> </a:t>
            </a:r>
            <a:r>
              <a:rPr dirty="0"/>
              <a:t>inappropriate</a:t>
            </a:r>
          </a:p>
          <a:p>
            <a:pPr indent="424180">
              <a:lnSpc>
                <a:spcPts val="2200"/>
              </a:lnSpc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behavior </a:t>
            </a:r>
            <a:r>
              <a:rPr spc="5" dirty="0"/>
              <a:t>you </a:t>
            </a:r>
            <a:r>
              <a:rPr dirty="0"/>
              <a:t>may receive </a:t>
            </a:r>
            <a:r>
              <a:rPr spc="5" dirty="0"/>
              <a:t>from vendors </a:t>
            </a:r>
            <a:r>
              <a:rPr dirty="0"/>
              <a:t>and/or</a:t>
            </a:r>
            <a:r>
              <a:rPr spc="-215" dirty="0"/>
              <a:t> </a:t>
            </a:r>
            <a:r>
              <a:rPr dirty="0"/>
              <a:t>clients.</a:t>
            </a:r>
          </a:p>
        </p:txBody>
      </p:sp>
      <p:sp>
        <p:nvSpPr>
          <p:cNvPr id="272" name="Shape 272"/>
          <p:cNvSpPr/>
          <p:nvPr/>
        </p:nvSpPr>
        <p:spPr>
          <a:xfrm>
            <a:off x="1993924" y="3807319"/>
            <a:ext cx="6492876" cy="55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5609" marR="5080" indent="-423543">
              <a:lnSpc>
                <a:spcPct val="100899"/>
              </a:lnSpc>
              <a:spcBef>
                <a:spcPts val="100"/>
              </a:spcBef>
              <a:tabLst>
                <a:tab pos="406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4.	</a:t>
            </a:r>
            <a:r>
              <a:rPr spc="5" dirty="0"/>
              <a:t>Only your </a:t>
            </a:r>
            <a:r>
              <a:rPr dirty="0"/>
              <a:t>alleged harasser’s intent matters, not how </a:t>
            </a:r>
            <a:r>
              <a:rPr spc="5" dirty="0"/>
              <a:t>you  </a:t>
            </a:r>
            <a:r>
              <a:rPr dirty="0"/>
              <a:t>perceived the</a:t>
            </a:r>
            <a:r>
              <a:rPr spc="-85" dirty="0"/>
              <a:t> </a:t>
            </a:r>
            <a:r>
              <a:rPr spc="-14" dirty="0"/>
              <a:t>behavior.</a:t>
            </a:r>
          </a:p>
        </p:txBody>
      </p:sp>
      <p:sp>
        <p:nvSpPr>
          <p:cNvPr id="273" name="Shape 273"/>
          <p:cNvSpPr/>
          <p:nvPr/>
        </p:nvSpPr>
        <p:spPr>
          <a:xfrm>
            <a:off x="1993924" y="4683619"/>
            <a:ext cx="7035801" cy="55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4975" marR="5080" indent="-422909">
              <a:lnSpc>
                <a:spcPct val="100899"/>
              </a:lnSpc>
              <a:spcBef>
                <a:spcPts val="100"/>
              </a:spcBef>
              <a:tabLst>
                <a:tab pos="406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5.	</a:t>
            </a:r>
            <a:r>
              <a:rPr spc="-50" dirty="0"/>
              <a:t>You </a:t>
            </a:r>
            <a:r>
              <a:rPr dirty="0"/>
              <a:t>have an obligation to inform </a:t>
            </a:r>
            <a:r>
              <a:rPr spc="5" dirty="0"/>
              <a:t>someone </a:t>
            </a:r>
            <a:r>
              <a:rPr dirty="0"/>
              <a:t>if </a:t>
            </a:r>
            <a:r>
              <a:rPr spc="5" dirty="0"/>
              <a:t>you </a:t>
            </a:r>
            <a:r>
              <a:rPr dirty="0"/>
              <a:t>are offended  by their</a:t>
            </a:r>
            <a:r>
              <a:rPr spc="-80" dirty="0"/>
              <a:t> </a:t>
            </a:r>
            <a:r>
              <a:rPr spc="-14" dirty="0"/>
              <a:t>behavior.</a:t>
            </a:r>
          </a:p>
        </p:txBody>
      </p:sp>
      <p:sp>
        <p:nvSpPr>
          <p:cNvPr id="274" name="Shape 274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0" name="Shape 100"/>
          <p:cNvSpPr/>
          <p:nvPr/>
        </p:nvSpPr>
        <p:spPr>
          <a:xfrm>
            <a:off x="1801633" y="1728307"/>
            <a:ext cx="7642991" cy="397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38100">
              <a:spcBef>
                <a:spcPts val="1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respectful and 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understanding  and appreciation of others, and their distinguishing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characteristics.</a:t>
            </a: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50289" indent="381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Describe and understand when behaviors are reasonably  perceived as harassment and </a:t>
            </a:r>
            <a:r>
              <a:rPr sz="2000" spc="4" dirty="0"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harassment.</a:t>
            </a: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81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Differentiate between harassment and courteous/friendly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" dirty="0">
                <a:latin typeface="Arial" panose="020B0604020202020204" pitchFamily="34" charset="0"/>
                <a:cs typeface="Arial" panose="020B0604020202020204" pitchFamily="34" charset="0"/>
              </a:rPr>
              <a:t>behavior.</a:t>
            </a: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spc="-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spc="-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05740" indent="12700">
              <a:lnSpc>
                <a:spcPts val="2300"/>
              </a:lnSpc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you should you 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do if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you see, 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hear and/or experience  harassment according to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ATFS’s</a:t>
            </a:r>
            <a:r>
              <a:rPr sz="20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policies.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371600" y="592382"/>
            <a:ext cx="2105025" cy="518795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>
                <a:solidFill>
                  <a:srgbClr val="007600"/>
                </a:solidFill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2" name="Shape 102"/>
          <p:cNvSpPr/>
          <p:nvPr/>
        </p:nvSpPr>
        <p:spPr>
          <a:xfrm>
            <a:off x="1279600" y="3034994"/>
            <a:ext cx="295339" cy="2182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3" name="Shape 103"/>
          <p:cNvSpPr/>
          <p:nvPr/>
        </p:nvSpPr>
        <p:spPr>
          <a:xfrm>
            <a:off x="1279600" y="1781104"/>
            <a:ext cx="282499" cy="2953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4" name="Shape 104"/>
          <p:cNvSpPr/>
          <p:nvPr/>
        </p:nvSpPr>
        <p:spPr>
          <a:xfrm>
            <a:off x="1279600" y="4070059"/>
            <a:ext cx="218287" cy="3338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260811" y="5148409"/>
            <a:ext cx="218287" cy="3081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6" name="Shape 106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406399" y="430267"/>
            <a:ext cx="4174968" cy="69342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371600" y="579682"/>
            <a:ext cx="6164580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Sexual Harassment: </a:t>
            </a:r>
            <a:r>
              <a:rPr spc="-100" dirty="0"/>
              <a:t>Yes </a:t>
            </a:r>
            <a:r>
              <a:rPr dirty="0"/>
              <a:t>or</a:t>
            </a:r>
            <a:r>
              <a:rPr spc="-400" dirty="0"/>
              <a:t> </a:t>
            </a:r>
            <a:r>
              <a:rPr dirty="0"/>
              <a:t>No?</a:t>
            </a:r>
          </a:p>
        </p:txBody>
      </p:sp>
      <p:sp>
        <p:nvSpPr>
          <p:cNvPr id="279" name="Shape 279"/>
          <p:cNvSpPr/>
          <p:nvPr/>
        </p:nvSpPr>
        <p:spPr>
          <a:xfrm>
            <a:off x="1993924" y="1444435"/>
            <a:ext cx="687260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78765" marR="5080" indent="-254000">
              <a:lnSpc>
                <a:spcPts val="2200"/>
              </a:lnSpc>
              <a:spcBef>
                <a:spcPts val="200"/>
              </a:spcBef>
              <a:buSzPct val="100000"/>
              <a:buAutoNum type="arabicPeriod"/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People </a:t>
            </a:r>
            <a:r>
              <a:rPr spc="0" dirty="0"/>
              <a:t>who dress in </a:t>
            </a:r>
            <a:r>
              <a:rPr dirty="0"/>
              <a:t>a </a:t>
            </a:r>
            <a:r>
              <a:rPr spc="0" dirty="0"/>
              <a:t>sexually </a:t>
            </a:r>
            <a:r>
              <a:rPr spc="-5" dirty="0"/>
              <a:t>attractive </a:t>
            </a:r>
            <a:r>
              <a:rPr spc="0" dirty="0"/>
              <a:t>manner are asking       </a:t>
            </a:r>
          </a:p>
          <a:p>
            <a:pPr marR="5080" indent="24765">
              <a:lnSpc>
                <a:spcPts val="2200"/>
              </a:lnSpc>
              <a:spcBef>
                <a:spcPts val="200"/>
              </a:spcBef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spc="0" dirty="0"/>
              <a:t> </a:t>
            </a:r>
            <a:r>
              <a:rPr lang="en-US" spc="0" dirty="0"/>
              <a:t>    </a:t>
            </a:r>
            <a:r>
              <a:rPr spc="0" dirty="0"/>
              <a:t> for </a:t>
            </a:r>
            <a:r>
              <a:rPr dirty="0"/>
              <a:t>sexual</a:t>
            </a:r>
            <a:r>
              <a:rPr spc="-5" dirty="0"/>
              <a:t> </a:t>
            </a:r>
            <a:r>
              <a:rPr dirty="0"/>
              <a:t>comments.</a:t>
            </a:r>
          </a:p>
        </p:txBody>
      </p:sp>
      <p:sp>
        <p:nvSpPr>
          <p:cNvPr id="280" name="Shape 280"/>
          <p:cNvSpPr/>
          <p:nvPr/>
        </p:nvSpPr>
        <p:spPr>
          <a:xfrm>
            <a:off x="1993924" y="2346898"/>
            <a:ext cx="5805806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06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	</a:t>
            </a:r>
            <a:r>
              <a:rPr spc="-50" dirty="0"/>
              <a:t>You </a:t>
            </a:r>
            <a:r>
              <a:rPr spc="5" dirty="0"/>
              <a:t>see </a:t>
            </a:r>
            <a:r>
              <a:rPr dirty="0"/>
              <a:t>one volunteer give another </a:t>
            </a:r>
            <a:r>
              <a:rPr spc="5" dirty="0"/>
              <a:t>a </a:t>
            </a:r>
            <a:r>
              <a:rPr dirty="0"/>
              <a:t>friendly</a:t>
            </a:r>
            <a:r>
              <a:rPr spc="-245" dirty="0"/>
              <a:t> </a:t>
            </a:r>
            <a:r>
              <a:rPr dirty="0"/>
              <a:t>hug.</a:t>
            </a:r>
          </a:p>
        </p:txBody>
      </p:sp>
      <p:sp>
        <p:nvSpPr>
          <p:cNvPr id="281" name="Shape 281"/>
          <p:cNvSpPr/>
          <p:nvPr/>
        </p:nvSpPr>
        <p:spPr>
          <a:xfrm>
            <a:off x="1993924" y="2949304"/>
            <a:ext cx="6259831" cy="54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100"/>
              </a:lnSpc>
              <a:spcBef>
                <a:spcPts val="100"/>
              </a:spcBef>
              <a:tabLst>
                <a:tab pos="406400" algn="l"/>
              </a:tabLst>
              <a:defRPr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3.	</a:t>
            </a:r>
            <a:r>
              <a:rPr spc="15" dirty="0"/>
              <a:t>The </a:t>
            </a:r>
            <a:r>
              <a:rPr dirty="0"/>
              <a:t>organization is responsible for </a:t>
            </a:r>
            <a:r>
              <a:rPr spc="10" dirty="0"/>
              <a:t>the</a:t>
            </a:r>
            <a:r>
              <a:rPr spc="-34" dirty="0"/>
              <a:t> </a:t>
            </a:r>
            <a:r>
              <a:rPr dirty="0"/>
              <a:t>inappropriate</a:t>
            </a:r>
          </a:p>
          <a:p>
            <a:pPr indent="424180">
              <a:lnSpc>
                <a:spcPts val="2200"/>
              </a:lnSpc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behavior </a:t>
            </a:r>
            <a:r>
              <a:rPr spc="5" dirty="0"/>
              <a:t>you </a:t>
            </a:r>
            <a:r>
              <a:rPr dirty="0"/>
              <a:t>may receive </a:t>
            </a:r>
            <a:r>
              <a:rPr spc="5" dirty="0"/>
              <a:t>from vendors </a:t>
            </a:r>
            <a:r>
              <a:rPr dirty="0"/>
              <a:t>and/or</a:t>
            </a:r>
            <a:r>
              <a:rPr spc="-215" dirty="0"/>
              <a:t> </a:t>
            </a:r>
            <a:r>
              <a:rPr dirty="0"/>
              <a:t>clients.</a:t>
            </a:r>
          </a:p>
        </p:txBody>
      </p:sp>
      <p:sp>
        <p:nvSpPr>
          <p:cNvPr id="282" name="Shape 282"/>
          <p:cNvSpPr/>
          <p:nvPr/>
        </p:nvSpPr>
        <p:spPr>
          <a:xfrm>
            <a:off x="1993924" y="3807319"/>
            <a:ext cx="6492876" cy="55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5609" marR="5080" indent="-423543">
              <a:lnSpc>
                <a:spcPct val="100899"/>
              </a:lnSpc>
              <a:spcBef>
                <a:spcPts val="100"/>
              </a:spcBef>
              <a:tabLst>
                <a:tab pos="406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4.	</a:t>
            </a:r>
            <a:r>
              <a:rPr spc="5" dirty="0"/>
              <a:t>Only your </a:t>
            </a:r>
            <a:r>
              <a:rPr dirty="0"/>
              <a:t>alleged harasser’s intent matters, not how </a:t>
            </a:r>
            <a:r>
              <a:rPr spc="5" dirty="0"/>
              <a:t>you  </a:t>
            </a:r>
            <a:r>
              <a:rPr dirty="0"/>
              <a:t>perceived the</a:t>
            </a:r>
            <a:r>
              <a:rPr spc="-85" dirty="0"/>
              <a:t> </a:t>
            </a:r>
            <a:r>
              <a:rPr spc="-14" dirty="0"/>
              <a:t>behavior.</a:t>
            </a:r>
          </a:p>
        </p:txBody>
      </p:sp>
      <p:sp>
        <p:nvSpPr>
          <p:cNvPr id="283" name="Shape 283"/>
          <p:cNvSpPr/>
          <p:nvPr/>
        </p:nvSpPr>
        <p:spPr>
          <a:xfrm>
            <a:off x="1993924" y="4683619"/>
            <a:ext cx="7035801" cy="55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4975" marR="5080" indent="-422909">
              <a:lnSpc>
                <a:spcPct val="100899"/>
              </a:lnSpc>
              <a:spcBef>
                <a:spcPts val="100"/>
              </a:spcBef>
              <a:tabLst>
                <a:tab pos="406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5.	</a:t>
            </a:r>
            <a:r>
              <a:rPr spc="-50" dirty="0"/>
              <a:t>You </a:t>
            </a:r>
            <a:r>
              <a:rPr dirty="0"/>
              <a:t>have an obligation to inform </a:t>
            </a:r>
            <a:r>
              <a:rPr spc="5" dirty="0"/>
              <a:t>someone </a:t>
            </a:r>
            <a:r>
              <a:rPr dirty="0"/>
              <a:t>if </a:t>
            </a:r>
            <a:r>
              <a:rPr spc="5" dirty="0"/>
              <a:t>you </a:t>
            </a:r>
            <a:r>
              <a:rPr dirty="0"/>
              <a:t>are offended  by their</a:t>
            </a:r>
            <a:r>
              <a:rPr spc="-80" dirty="0"/>
              <a:t> </a:t>
            </a:r>
            <a:r>
              <a:rPr spc="-14" dirty="0"/>
              <a:t>behavior.</a:t>
            </a:r>
          </a:p>
        </p:txBody>
      </p:sp>
      <p:sp>
        <p:nvSpPr>
          <p:cNvPr id="284" name="Shape 284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85" name="Shape 285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  <p:sp>
        <p:nvSpPr>
          <p:cNvPr id="286" name="Shape 286"/>
          <p:cNvSpPr/>
          <p:nvPr/>
        </p:nvSpPr>
        <p:spPr>
          <a:xfrm>
            <a:off x="1397000" y="2321417"/>
            <a:ext cx="335280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u="sng" spc="-5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No</a:t>
            </a:r>
          </a:p>
        </p:txBody>
      </p:sp>
      <p:sp>
        <p:nvSpPr>
          <p:cNvPr id="287" name="Shape 287"/>
          <p:cNvSpPr/>
          <p:nvPr/>
        </p:nvSpPr>
        <p:spPr>
          <a:xfrm>
            <a:off x="1397000" y="3820019"/>
            <a:ext cx="335280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u="sng" spc="-5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No</a:t>
            </a:r>
          </a:p>
        </p:txBody>
      </p:sp>
      <p:sp>
        <p:nvSpPr>
          <p:cNvPr id="288" name="Shape 288"/>
          <p:cNvSpPr/>
          <p:nvPr/>
        </p:nvSpPr>
        <p:spPr>
          <a:xfrm>
            <a:off x="1397000" y="4709019"/>
            <a:ext cx="389255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u="sng" spc="-390">
                <a:solidFill>
                  <a:srgbClr val="007600"/>
                </a:solidFill>
                <a:uFill>
                  <a:solidFill>
                    <a:srgbClr val="0076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</a:t>
            </a:r>
            <a:r>
              <a:rPr spc="-40" dirty="0"/>
              <a:t>e</a:t>
            </a:r>
            <a:r>
              <a:rPr spc="5" dirty="0"/>
              <a:t>s</a:t>
            </a:r>
          </a:p>
        </p:txBody>
      </p:sp>
      <p:sp>
        <p:nvSpPr>
          <p:cNvPr id="289" name="Shape 289"/>
          <p:cNvSpPr/>
          <p:nvPr/>
        </p:nvSpPr>
        <p:spPr>
          <a:xfrm>
            <a:off x="1397000" y="2943717"/>
            <a:ext cx="400686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u="sng" spc="-260">
                <a:solidFill>
                  <a:srgbClr val="007600"/>
                </a:solidFill>
                <a:uFill>
                  <a:solidFill>
                    <a:srgbClr val="0076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</a:t>
            </a:r>
            <a:r>
              <a:rPr spc="-85" dirty="0"/>
              <a:t>e</a:t>
            </a:r>
            <a:r>
              <a:rPr spc="5" dirty="0"/>
              <a:t>s</a:t>
            </a:r>
          </a:p>
        </p:txBody>
      </p:sp>
      <p:sp>
        <p:nvSpPr>
          <p:cNvPr id="290" name="Shape 290"/>
          <p:cNvSpPr/>
          <p:nvPr/>
        </p:nvSpPr>
        <p:spPr>
          <a:xfrm>
            <a:off x="1397000" y="1470517"/>
            <a:ext cx="335280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u="sng" spc="-5">
                <a:solidFill>
                  <a:schemeClr val="accent2">
                    <a:satOff val="-4966"/>
                    <a:lumOff val="-10549"/>
                  </a:schemeClr>
                </a:solidFill>
                <a:uFill>
                  <a:solidFill>
                    <a:schemeClr val="accent2">
                      <a:satOff val="-4966"/>
                      <a:lumOff val="-10549"/>
                    </a:schemeClr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No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1386966" y="566977"/>
            <a:ext cx="6410326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2733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Scenarios:	What Would </a:t>
            </a:r>
            <a:r>
              <a:rPr spc="-100" dirty="0"/>
              <a:t>You</a:t>
            </a:r>
            <a:r>
              <a:rPr spc="-400" dirty="0"/>
              <a:t> </a:t>
            </a:r>
            <a:r>
              <a:rPr dirty="0"/>
              <a:t>Do?</a:t>
            </a:r>
          </a:p>
        </p:txBody>
      </p:sp>
      <p:sp>
        <p:nvSpPr>
          <p:cNvPr id="294" name="Shape 294"/>
          <p:cNvSpPr/>
          <p:nvPr/>
        </p:nvSpPr>
        <p:spPr>
          <a:xfrm>
            <a:off x="1425066" y="1470519"/>
            <a:ext cx="7331076" cy="4791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1099"/>
              </a:lnSpc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</a:t>
            </a:r>
            <a:r>
              <a:rPr spc="0" dirty="0"/>
              <a:t>protected class is </a:t>
            </a:r>
            <a:r>
              <a:rPr dirty="0"/>
              <a:t>a </a:t>
            </a:r>
            <a:r>
              <a:rPr spc="0" dirty="0"/>
              <a:t>group of people, with </a:t>
            </a:r>
            <a:r>
              <a:rPr dirty="0"/>
              <a:t>a common</a:t>
            </a:r>
            <a:r>
              <a:rPr spc="-280" dirty="0"/>
              <a:t> </a:t>
            </a:r>
            <a:r>
              <a:rPr spc="0" dirty="0"/>
              <a:t>characteristic  who are </a:t>
            </a:r>
            <a:r>
              <a:rPr spc="-5" dirty="0"/>
              <a:t>legally </a:t>
            </a:r>
            <a:r>
              <a:rPr spc="0" dirty="0"/>
              <a:t>protected </a:t>
            </a:r>
            <a:r>
              <a:rPr dirty="0"/>
              <a:t>from </a:t>
            </a:r>
            <a:r>
              <a:rPr spc="0" dirty="0"/>
              <a:t>discrimination on the basis of the  characteristic.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R="17145" indent="12700">
              <a:lnSpc>
                <a:spcPct val="101099"/>
              </a:lnSpc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Diversity includes protected </a:t>
            </a:r>
            <a:r>
              <a:rPr spc="5" dirty="0"/>
              <a:t>classes as </a:t>
            </a:r>
            <a:r>
              <a:rPr dirty="0"/>
              <a:t>well as other characteristics,  which make each of us</a:t>
            </a:r>
            <a:r>
              <a:rPr spc="-45" dirty="0"/>
              <a:t> </a:t>
            </a:r>
            <a:r>
              <a:rPr spc="-5" dirty="0"/>
              <a:t>unique.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R="175260" indent="12700">
              <a:lnSpc>
                <a:spcPct val="101099"/>
              </a:lnSpc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spc="0" dirty="0"/>
              <a:t>following </a:t>
            </a:r>
            <a:r>
              <a:rPr dirty="0"/>
              <a:t>scenarios </a:t>
            </a:r>
            <a:r>
              <a:rPr spc="0" dirty="0"/>
              <a:t>are </a:t>
            </a:r>
            <a:r>
              <a:rPr dirty="0"/>
              <a:t>circumstances </a:t>
            </a:r>
            <a:r>
              <a:rPr spc="0" dirty="0"/>
              <a:t>in the environment that  demonstrate an impact on </a:t>
            </a:r>
            <a:r>
              <a:rPr dirty="0"/>
              <a:t>a </a:t>
            </a:r>
            <a:r>
              <a:rPr spc="0" dirty="0"/>
              <a:t>protected class and/or</a:t>
            </a:r>
            <a:r>
              <a:rPr spc="-95" dirty="0"/>
              <a:t> </a:t>
            </a:r>
            <a:r>
              <a:rPr spc="-14" dirty="0"/>
              <a:t>diversity.</a:t>
            </a:r>
          </a:p>
          <a:p>
            <a:pPr indent="441325">
              <a:spcBef>
                <a:spcPts val="1400"/>
              </a:spcBef>
              <a:tabLst>
                <a:tab pos="2095500" algn="l"/>
              </a:tabLst>
              <a:defRPr spc="1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Scenario</a:t>
            </a:r>
            <a:r>
              <a:rPr spc="-75" dirty="0"/>
              <a:t> </a:t>
            </a:r>
            <a:r>
              <a:rPr spc="5" dirty="0"/>
              <a:t>1)	</a:t>
            </a:r>
            <a:r>
              <a:rPr sz="1900" spc="5" dirty="0"/>
              <a:t>Gender</a:t>
            </a:r>
            <a:r>
              <a:rPr sz="1900" spc="0" dirty="0"/>
              <a:t> Differences</a:t>
            </a:r>
            <a:endParaRPr sz="1900" spc="10" dirty="0"/>
          </a:p>
          <a:p>
            <a:pPr marR="2599054" indent="441325">
              <a:lnSpc>
                <a:spcPts val="4300"/>
              </a:lnSpc>
              <a:spcBef>
                <a:spcPts val="300"/>
              </a:spcBef>
              <a:tabLst>
                <a:tab pos="2095500" algn="l"/>
              </a:tabLst>
              <a:defRPr sz="2700" spc="15" baseline="15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Scenario</a:t>
            </a:r>
            <a:r>
              <a:rPr lang="en-US" dirty="0"/>
              <a:t> </a:t>
            </a:r>
            <a:r>
              <a:rPr spc="7" dirty="0"/>
              <a:t>2)	</a:t>
            </a:r>
            <a:r>
              <a:rPr sz="1900" spc="0" baseline="0" dirty="0"/>
              <a:t>Race/Cultural</a:t>
            </a:r>
            <a:r>
              <a:rPr sz="1900" spc="-140" baseline="0" dirty="0"/>
              <a:t> </a:t>
            </a:r>
            <a:r>
              <a:rPr sz="1900" spc="0" baseline="0" dirty="0"/>
              <a:t>Sensitivity  </a:t>
            </a:r>
            <a:r>
              <a:rPr lang="en-US" sz="1900" spc="0" baseline="0" dirty="0"/>
              <a:t>    </a:t>
            </a:r>
          </a:p>
          <a:p>
            <a:pPr marR="2599054" indent="441325">
              <a:lnSpc>
                <a:spcPts val="4300"/>
              </a:lnSpc>
              <a:spcBef>
                <a:spcPts val="300"/>
              </a:spcBef>
              <a:tabLst>
                <a:tab pos="2095500" algn="l"/>
              </a:tabLst>
              <a:defRPr sz="2700" spc="15" baseline="1500"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Scenario </a:t>
            </a:r>
            <a:r>
              <a:rPr lang="it-IT" spc="7" dirty="0"/>
              <a:t>3)	</a:t>
            </a:r>
            <a:r>
              <a:rPr lang="it-IT" sz="2800" dirty="0"/>
              <a:t>Generational Gap </a:t>
            </a:r>
          </a:p>
          <a:p>
            <a:pPr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00" spc="10" baseline="-11340" dirty="0"/>
          </a:p>
          <a:p>
            <a:pPr indent="441325">
              <a:tabLst>
                <a:tab pos="2095500" algn="l"/>
              </a:tabLst>
              <a:defRPr spc="1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Scenario</a:t>
            </a:r>
            <a:r>
              <a:rPr spc="-75" dirty="0"/>
              <a:t> </a:t>
            </a:r>
            <a:r>
              <a:rPr spc="5" dirty="0"/>
              <a:t>4)	</a:t>
            </a:r>
            <a:r>
              <a:rPr sz="1900" spc="-25" dirty="0"/>
              <a:t>Value </a:t>
            </a:r>
            <a:r>
              <a:rPr sz="1900" spc="0" dirty="0"/>
              <a:t>and </a:t>
            </a:r>
            <a:r>
              <a:rPr sz="1900" spc="-5" dirty="0"/>
              <a:t>Lifestyle</a:t>
            </a:r>
            <a:r>
              <a:rPr sz="1900" spc="140" dirty="0"/>
              <a:t> </a:t>
            </a:r>
            <a:r>
              <a:rPr sz="1900" spc="0" dirty="0"/>
              <a:t>Differences</a:t>
            </a:r>
          </a:p>
        </p:txBody>
      </p:sp>
      <p:sp>
        <p:nvSpPr>
          <p:cNvPr id="295" name="Shape 295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6" name="Shape 296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1359343" y="572502"/>
            <a:ext cx="6115051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511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</a:t>
            </a:r>
            <a:r>
              <a:rPr spc="-300" dirty="0"/>
              <a:t> </a:t>
            </a:r>
            <a:r>
              <a:rPr spc="-100" dirty="0"/>
              <a:t>1:	</a:t>
            </a:r>
            <a:r>
              <a:rPr dirty="0"/>
              <a:t>Gender</a:t>
            </a:r>
            <a:r>
              <a:rPr spc="-200" dirty="0"/>
              <a:t> </a:t>
            </a:r>
            <a:r>
              <a:rPr spc="-100" dirty="0"/>
              <a:t>Differences</a:t>
            </a:r>
          </a:p>
        </p:txBody>
      </p:sp>
      <p:sp>
        <p:nvSpPr>
          <p:cNvPr id="300" name="Shape 300"/>
          <p:cNvSpPr/>
          <p:nvPr/>
        </p:nvSpPr>
        <p:spPr>
          <a:xfrm>
            <a:off x="1359343" y="1277163"/>
            <a:ext cx="7764144" cy="4855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200" b="1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Participants</a:t>
            </a:r>
          </a:p>
          <a:p>
            <a:pPr marL="786765" indent="-219709">
              <a:spcBef>
                <a:spcPts val="1100"/>
              </a:spcBef>
              <a:buSzPct val="100000"/>
              <a:buChar char="•"/>
              <a:tabLst>
                <a:tab pos="774700" algn="l"/>
                <a:tab pos="787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Katie, </a:t>
            </a:r>
            <a:r>
              <a:rPr spc="5" dirty="0"/>
              <a:t>female </a:t>
            </a:r>
            <a:r>
              <a:rPr dirty="0"/>
              <a:t>State inspector with 20+ </a:t>
            </a:r>
            <a:r>
              <a:rPr spc="5" dirty="0"/>
              <a:t>years </a:t>
            </a:r>
            <a:r>
              <a:rPr dirty="0"/>
              <a:t>of</a:t>
            </a:r>
            <a:r>
              <a:rPr spc="-75" dirty="0"/>
              <a:t> </a:t>
            </a:r>
            <a:r>
              <a:rPr spc="-5" dirty="0"/>
              <a:t>experience.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786765" marR="5080" indent="-219709">
              <a:lnSpc>
                <a:spcPct val="101099"/>
              </a:lnSpc>
              <a:buSzPct val="100000"/>
              <a:buChar char="•"/>
              <a:tabLst>
                <a:tab pos="774700" algn="l"/>
                <a:tab pos="787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Frank, paternal, long-time </a:t>
            </a:r>
            <a:r>
              <a:rPr spc="-20" dirty="0"/>
              <a:t>landowner, </a:t>
            </a:r>
            <a:r>
              <a:rPr dirty="0"/>
              <a:t>with whom Katie has had </a:t>
            </a:r>
            <a:r>
              <a:rPr spc="5" dirty="0"/>
              <a:t>a  </a:t>
            </a:r>
            <a:r>
              <a:rPr dirty="0"/>
              <a:t>great</a:t>
            </a:r>
            <a:r>
              <a:rPr spc="-14" dirty="0"/>
              <a:t> </a:t>
            </a:r>
            <a:r>
              <a:rPr spc="-5" dirty="0"/>
              <a:t>relationship.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786765" marR="390525" indent="-219709">
              <a:lnSpc>
                <a:spcPct val="101099"/>
              </a:lnSpc>
              <a:buSzPct val="100000"/>
              <a:buChar char="•"/>
              <a:tabLst>
                <a:tab pos="774700" algn="l"/>
                <a:tab pos="787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Frank's </a:t>
            </a:r>
            <a:r>
              <a:rPr spc="5" dirty="0"/>
              <a:t>son </a:t>
            </a:r>
            <a:r>
              <a:rPr dirty="0"/>
              <a:t>is assuming the role of land </a:t>
            </a:r>
            <a:r>
              <a:rPr spc="5" dirty="0"/>
              <a:t>stewardship from </a:t>
            </a:r>
            <a:r>
              <a:rPr spc="-5" dirty="0"/>
              <a:t>his  </a:t>
            </a:r>
            <a:r>
              <a:rPr spc="-29" dirty="0"/>
              <a:t>father.</a:t>
            </a:r>
          </a:p>
          <a:p>
            <a:pPr indent="24765">
              <a:spcBef>
                <a:spcPts val="1100"/>
              </a:spcBef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Challenges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786765" indent="-219709">
              <a:buSzPct val="100000"/>
              <a:buChar char="•"/>
              <a:tabLst>
                <a:tab pos="774700" algn="l"/>
                <a:tab pos="787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Frank's </a:t>
            </a:r>
            <a:r>
              <a:rPr spc="5" dirty="0"/>
              <a:t>son </a:t>
            </a:r>
            <a:r>
              <a:rPr dirty="0"/>
              <a:t>does not </a:t>
            </a:r>
            <a:r>
              <a:rPr spc="5" dirty="0"/>
              <a:t>see value </a:t>
            </a:r>
            <a:r>
              <a:rPr dirty="0"/>
              <a:t>in </a:t>
            </a:r>
            <a:r>
              <a:rPr spc="5" dirty="0"/>
              <a:t>a female</a:t>
            </a:r>
            <a:r>
              <a:rPr spc="-75" dirty="0"/>
              <a:t> </a:t>
            </a:r>
            <a:r>
              <a:rPr spc="-5" dirty="0"/>
              <a:t>forester.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786765" marR="658494" indent="-219075">
              <a:lnSpc>
                <a:spcPts val="2200"/>
              </a:lnSpc>
              <a:buSzPct val="100000"/>
              <a:buChar char="•"/>
              <a:tabLst>
                <a:tab pos="774700" algn="l"/>
                <a:tab pos="787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He demeans the local </a:t>
            </a:r>
            <a:r>
              <a:rPr spc="-14" dirty="0"/>
              <a:t>Tree </a:t>
            </a:r>
            <a:r>
              <a:rPr spc="5" dirty="0"/>
              <a:t>Farm </a:t>
            </a:r>
            <a:r>
              <a:rPr dirty="0"/>
              <a:t>Committee, for </a:t>
            </a:r>
            <a:r>
              <a:rPr spc="5" dirty="0"/>
              <a:t>sending</a:t>
            </a:r>
            <a:r>
              <a:rPr spc="-165" dirty="0"/>
              <a:t> </a:t>
            </a:r>
            <a:r>
              <a:rPr spc="5" dirty="0"/>
              <a:t>a  </a:t>
            </a:r>
            <a:r>
              <a:rPr dirty="0"/>
              <a:t>woman to do </a:t>
            </a:r>
            <a:r>
              <a:rPr spc="5" dirty="0"/>
              <a:t>a </a:t>
            </a:r>
            <a:r>
              <a:rPr dirty="0"/>
              <a:t>man’s</a:t>
            </a:r>
            <a:r>
              <a:rPr spc="-45" dirty="0"/>
              <a:t> </a:t>
            </a:r>
            <a:r>
              <a:rPr spc="-5" dirty="0"/>
              <a:t>job.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786765" indent="-219075">
              <a:buSzPct val="100000"/>
              <a:buChar char="•"/>
              <a:tabLst>
                <a:tab pos="774700" algn="l"/>
                <a:tab pos="7874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He </a:t>
            </a:r>
            <a:r>
              <a:rPr spc="5" dirty="0"/>
              <a:t>shares </a:t>
            </a:r>
            <a:r>
              <a:rPr dirty="0"/>
              <a:t>his derogatory </a:t>
            </a:r>
            <a:r>
              <a:rPr spc="5" dirty="0"/>
              <a:t>comments </a:t>
            </a:r>
            <a:r>
              <a:rPr spc="-5" dirty="0"/>
              <a:t>directly </a:t>
            </a:r>
            <a:r>
              <a:rPr dirty="0"/>
              <a:t>with</a:t>
            </a:r>
            <a:r>
              <a:rPr spc="-29" dirty="0"/>
              <a:t> </a:t>
            </a:r>
            <a:r>
              <a:rPr dirty="0"/>
              <a:t>Katie.</a:t>
            </a:r>
          </a:p>
        </p:txBody>
      </p:sp>
      <p:sp>
        <p:nvSpPr>
          <p:cNvPr id="301" name="Shape 301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1358899" y="566982"/>
            <a:ext cx="7214236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511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</a:t>
            </a:r>
            <a:r>
              <a:rPr spc="-300" dirty="0"/>
              <a:t> </a:t>
            </a:r>
            <a:r>
              <a:rPr spc="-100" dirty="0"/>
              <a:t>1:	Respect </a:t>
            </a:r>
            <a:r>
              <a:rPr dirty="0"/>
              <a:t>Gender</a:t>
            </a:r>
            <a:r>
              <a:rPr spc="-300" dirty="0"/>
              <a:t> </a:t>
            </a:r>
            <a:r>
              <a:rPr dirty="0"/>
              <a:t>Equality</a:t>
            </a:r>
          </a:p>
        </p:txBody>
      </p:sp>
      <p:sp>
        <p:nvSpPr>
          <p:cNvPr id="306" name="Shape 306"/>
          <p:cNvSpPr/>
          <p:nvPr/>
        </p:nvSpPr>
        <p:spPr>
          <a:xfrm>
            <a:off x="1371599" y="1303232"/>
            <a:ext cx="7733667" cy="478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Is </a:t>
            </a:r>
            <a:r>
              <a:rPr spc="0" dirty="0"/>
              <a:t>this</a:t>
            </a:r>
            <a:r>
              <a:rPr spc="-15" dirty="0"/>
              <a:t> </a:t>
            </a:r>
            <a:r>
              <a:rPr spc="0" dirty="0"/>
              <a:t>Harassment?</a:t>
            </a:r>
          </a:p>
          <a:p>
            <a:pPr marL="748665" indent="-219709">
              <a:spcBef>
                <a:spcPts val="1100"/>
              </a:spcBef>
              <a:buSzPct val="100000"/>
              <a:buChar char="•"/>
              <a:tabLst>
                <a:tab pos="736600" algn="l"/>
                <a:tab pos="7493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Yes, </a:t>
            </a:r>
            <a:r>
              <a:rPr spc="0" dirty="0"/>
              <a:t>this is</a:t>
            </a:r>
            <a:r>
              <a:rPr spc="-20" dirty="0"/>
              <a:t> </a:t>
            </a:r>
            <a:r>
              <a:rPr spc="0" dirty="0"/>
              <a:t>harassment.</a:t>
            </a:r>
          </a:p>
          <a:p>
            <a:pPr>
              <a:buSzPct val="100000"/>
              <a:buFont typeface="Arial"/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748665" marR="5080" indent="-219709">
              <a:lnSpc>
                <a:spcPct val="101099"/>
              </a:lnSpc>
              <a:buSzPct val="100000"/>
              <a:buChar char="•"/>
              <a:tabLst>
                <a:tab pos="736600" algn="l"/>
                <a:tab pos="7493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Women </a:t>
            </a:r>
            <a:r>
              <a:rPr spc="0" dirty="0"/>
              <a:t>and </a:t>
            </a:r>
            <a:r>
              <a:rPr dirty="0"/>
              <a:t>men </a:t>
            </a:r>
            <a:r>
              <a:rPr spc="0" dirty="0"/>
              <a:t>are to be treated as equals in the environment,  regardless of their sex.</a:t>
            </a:r>
          </a:p>
          <a:p>
            <a:pPr>
              <a:buSzPct val="100000"/>
              <a:buFont typeface="Arial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indent="50800">
              <a:spcBef>
                <a:spcPts val="1500"/>
              </a:spcBef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How </a:t>
            </a:r>
            <a:r>
              <a:rPr spc="0" dirty="0"/>
              <a:t>should Katie</a:t>
            </a:r>
            <a:r>
              <a:rPr spc="-39" dirty="0"/>
              <a:t> </a:t>
            </a:r>
            <a:r>
              <a:rPr spc="0" dirty="0"/>
              <a:t>Respond?</a:t>
            </a:r>
          </a:p>
          <a:p>
            <a:pPr marL="748665" marR="467994" indent="-220345">
              <a:lnSpc>
                <a:spcPct val="101099"/>
              </a:lnSpc>
              <a:spcBef>
                <a:spcPts val="1200"/>
              </a:spcBef>
              <a:buSzPct val="100000"/>
              <a:buChar char="•"/>
              <a:tabLst>
                <a:tab pos="736600" algn="l"/>
                <a:tab pos="7493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Avoid </a:t>
            </a:r>
            <a:r>
              <a:rPr spc="0" dirty="0"/>
              <a:t>debating and/or discussing the son’s perception of the  </a:t>
            </a:r>
            <a:r>
              <a:rPr dirty="0"/>
              <a:t>competency </a:t>
            </a:r>
            <a:r>
              <a:rPr spc="0" dirty="0"/>
              <a:t>of </a:t>
            </a:r>
            <a:r>
              <a:rPr dirty="0"/>
              <a:t>female</a:t>
            </a:r>
            <a:r>
              <a:rPr spc="-14" dirty="0"/>
              <a:t> </a:t>
            </a:r>
            <a:r>
              <a:rPr spc="0" dirty="0"/>
              <a:t>foresters.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748665" marR="779144" indent="-220345">
              <a:lnSpc>
                <a:spcPct val="101099"/>
              </a:lnSpc>
              <a:buSzPct val="100000"/>
              <a:buChar char="•"/>
              <a:tabLst>
                <a:tab pos="736600" algn="l"/>
                <a:tab pos="7493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Engage </a:t>
            </a:r>
            <a:r>
              <a:rPr spc="0" dirty="0"/>
              <a:t>both </a:t>
            </a:r>
            <a:r>
              <a:rPr dirty="0"/>
              <a:t>Frank </a:t>
            </a:r>
            <a:r>
              <a:rPr spc="0" dirty="0"/>
              <a:t>and his </a:t>
            </a:r>
            <a:r>
              <a:rPr dirty="0"/>
              <a:t>son </a:t>
            </a:r>
            <a:r>
              <a:rPr spc="0" dirty="0"/>
              <a:t>in </a:t>
            </a:r>
            <a:r>
              <a:rPr dirty="0"/>
              <a:t>a </a:t>
            </a:r>
            <a:r>
              <a:rPr spc="0" dirty="0"/>
              <a:t>professional manner,  demonstrating her </a:t>
            </a:r>
            <a:r>
              <a:rPr dirty="0"/>
              <a:t>knowledge, </a:t>
            </a:r>
            <a:r>
              <a:rPr spc="0" dirty="0"/>
              <a:t>skills, and expertise as </a:t>
            </a:r>
            <a:r>
              <a:rPr dirty="0"/>
              <a:t>a  </a:t>
            </a:r>
            <a:r>
              <a:rPr spc="0" dirty="0"/>
              <a:t>Forester.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749300" indent="-220979">
              <a:buSzPct val="100000"/>
              <a:buChar char="•"/>
              <a:tabLst>
                <a:tab pos="736600" algn="l"/>
                <a:tab pos="7493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Document the incident and report to the Director of</a:t>
            </a:r>
            <a:r>
              <a:rPr spc="-204" dirty="0"/>
              <a:t> </a:t>
            </a:r>
            <a:r>
              <a:rPr spc="5" dirty="0"/>
              <a:t>ATFS.</a:t>
            </a:r>
          </a:p>
        </p:txBody>
      </p:sp>
      <p:sp>
        <p:nvSpPr>
          <p:cNvPr id="307" name="Shape 307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1" name="Shape 311"/>
          <p:cNvSpPr/>
          <p:nvPr/>
        </p:nvSpPr>
        <p:spPr>
          <a:xfrm>
            <a:off x="9156699" y="6805507"/>
            <a:ext cx="186057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5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24</a:t>
            </a:r>
          </a:p>
        </p:txBody>
      </p:sp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359343" y="559802"/>
            <a:ext cx="7266942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130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</a:t>
            </a:r>
            <a:r>
              <a:rPr spc="-300" dirty="0"/>
              <a:t> </a:t>
            </a:r>
            <a:r>
              <a:rPr spc="-100" dirty="0"/>
              <a:t>2:	Race </a:t>
            </a:r>
            <a:r>
              <a:rPr dirty="0"/>
              <a:t>/ </a:t>
            </a:r>
            <a:r>
              <a:rPr spc="-100" dirty="0"/>
              <a:t>Cultural</a:t>
            </a:r>
            <a:r>
              <a:rPr spc="-700" dirty="0"/>
              <a:t> </a:t>
            </a:r>
            <a:r>
              <a:rPr dirty="0"/>
              <a:t>Sensitivity</a:t>
            </a:r>
          </a:p>
        </p:txBody>
      </p:sp>
      <p:sp>
        <p:nvSpPr>
          <p:cNvPr id="313" name="Shape 313"/>
          <p:cNvSpPr/>
          <p:nvPr/>
        </p:nvSpPr>
        <p:spPr>
          <a:xfrm>
            <a:off x="1359343" y="1263661"/>
            <a:ext cx="7617461" cy="367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2200" b="1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Participants</a:t>
            </a:r>
          </a:p>
          <a:p>
            <a:pPr marL="748665" marR="207009" indent="-220345" algn="just">
              <a:lnSpc>
                <a:spcPts val="2200"/>
              </a:lnSpc>
              <a:spcBef>
                <a:spcPts val="600"/>
              </a:spcBef>
              <a:buSzPct val="100000"/>
              <a:buChar char="•"/>
              <a:tabLst>
                <a:tab pos="7493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Local </a:t>
            </a:r>
            <a:r>
              <a:rPr spc="-14" dirty="0"/>
              <a:t>Tree </a:t>
            </a:r>
            <a:r>
              <a:rPr spc="5" dirty="0"/>
              <a:t>Farm </a:t>
            </a:r>
            <a:r>
              <a:rPr dirty="0"/>
              <a:t>Committee members, hosting </a:t>
            </a:r>
            <a:r>
              <a:rPr spc="5" dirty="0"/>
              <a:t>a </a:t>
            </a:r>
            <a:r>
              <a:rPr dirty="0"/>
              <a:t>Field Day to  </a:t>
            </a:r>
            <a:r>
              <a:rPr spc="5" dirty="0"/>
              <a:t>show </a:t>
            </a:r>
            <a:r>
              <a:rPr dirty="0"/>
              <a:t>the work of the </a:t>
            </a:r>
            <a:r>
              <a:rPr spc="5" dirty="0"/>
              <a:t>committee </a:t>
            </a:r>
            <a:r>
              <a:rPr dirty="0"/>
              <a:t>and continue to build </a:t>
            </a:r>
            <a:r>
              <a:rPr spc="-5" dirty="0"/>
              <a:t>positive  </a:t>
            </a:r>
            <a:r>
              <a:rPr dirty="0"/>
              <a:t>relationships.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748665" indent="-220345">
              <a:buSzPct val="100000"/>
              <a:buChar char="•"/>
              <a:tabLst>
                <a:tab pos="736600" algn="l"/>
                <a:tab pos="7493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Local partners, who </a:t>
            </a:r>
            <a:r>
              <a:rPr spc="5" dirty="0"/>
              <a:t>support </a:t>
            </a:r>
            <a:r>
              <a:rPr spc="-45" dirty="0"/>
              <a:t>ATFS, </a:t>
            </a:r>
            <a:r>
              <a:rPr spc="-5" dirty="0"/>
              <a:t>participating </a:t>
            </a:r>
            <a:r>
              <a:rPr dirty="0"/>
              <a:t>in the Field</a:t>
            </a:r>
            <a:r>
              <a:rPr spc="-265" dirty="0"/>
              <a:t> </a:t>
            </a:r>
            <a:r>
              <a:rPr spc="-59" dirty="0"/>
              <a:t>Day.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9" dirty="0"/>
          </a:p>
          <a:p>
            <a:pPr marL="748030" indent="-220344">
              <a:buSzPct val="100000"/>
              <a:buChar char="•"/>
              <a:tabLst>
                <a:tab pos="736600" algn="l"/>
                <a:tab pos="7366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Residents of the local</a:t>
            </a:r>
            <a:r>
              <a:rPr spc="-29" dirty="0"/>
              <a:t> </a:t>
            </a:r>
            <a:r>
              <a:rPr spc="-25" dirty="0"/>
              <a:t>community.</a:t>
            </a:r>
          </a:p>
          <a:p>
            <a:pPr indent="37465">
              <a:spcBef>
                <a:spcPts val="600"/>
              </a:spcBef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Challenges</a:t>
            </a:r>
          </a:p>
          <a:p>
            <a:pPr marL="748030" marR="349884" indent="-222884">
              <a:lnSpc>
                <a:spcPts val="2200"/>
              </a:lnSpc>
              <a:spcBef>
                <a:spcPts val="800"/>
              </a:spcBef>
              <a:buSzPct val="100000"/>
              <a:buChar char="•"/>
              <a:tabLst>
                <a:tab pos="736600" algn="l"/>
                <a:tab pos="7493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All </a:t>
            </a:r>
            <a:r>
              <a:rPr spc="5" dirty="0"/>
              <a:t>committees </a:t>
            </a:r>
            <a:r>
              <a:rPr dirty="0"/>
              <a:t>members need to demonstrate positive  relationships and professional engagement with </a:t>
            </a:r>
            <a:r>
              <a:rPr spc="5" dirty="0"/>
              <a:t>valued </a:t>
            </a:r>
            <a:r>
              <a:rPr dirty="0"/>
              <a:t>local  partners.</a:t>
            </a:r>
          </a:p>
        </p:txBody>
      </p:sp>
      <p:sp>
        <p:nvSpPr>
          <p:cNvPr id="314" name="Shape 314"/>
          <p:cNvSpPr/>
          <p:nvPr/>
        </p:nvSpPr>
        <p:spPr>
          <a:xfrm>
            <a:off x="1871928" y="5216918"/>
            <a:ext cx="7177407" cy="153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35584" marR="369570" indent="-222884">
              <a:lnSpc>
                <a:spcPts val="2200"/>
              </a:lnSpc>
              <a:spcBef>
                <a:spcPts val="200"/>
              </a:spcBef>
              <a:buSzPct val="100000"/>
              <a:buChar char="•"/>
              <a:tabLst>
                <a:tab pos="228600" algn="l"/>
                <a:tab pos="2286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One committee </a:t>
            </a:r>
            <a:r>
              <a:rPr spc="0" dirty="0"/>
              <a:t>member is telling off-color, racial and cultural  jokes, which are inappropriate and insensitive to the  environment.</a:t>
            </a:r>
          </a:p>
          <a:p>
            <a:pPr marL="235584" marR="5080" indent="-222884">
              <a:lnSpc>
                <a:spcPts val="2200"/>
              </a:lnSpc>
              <a:spcBef>
                <a:spcPts val="1100"/>
              </a:spcBef>
              <a:buSzPct val="100000"/>
              <a:buChar char="•"/>
              <a:tabLst>
                <a:tab pos="228600" algn="l"/>
                <a:tab pos="2286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Other committee </a:t>
            </a:r>
            <a:r>
              <a:rPr spc="0" dirty="0"/>
              <a:t>members and local partners are uncomfortable  with this </a:t>
            </a:r>
            <a:r>
              <a:rPr dirty="0"/>
              <a:t>committee </a:t>
            </a:r>
            <a:r>
              <a:rPr spc="0" dirty="0"/>
              <a:t>member’s</a:t>
            </a:r>
            <a:r>
              <a:rPr spc="-20" dirty="0"/>
              <a:t> </a:t>
            </a:r>
            <a:r>
              <a:rPr spc="0" dirty="0"/>
              <a:t>behavior.</a:t>
            </a:r>
          </a:p>
        </p:txBody>
      </p:sp>
      <p:sp>
        <p:nvSpPr>
          <p:cNvPr id="315" name="Shape 315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5758205" y="3928617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1358899" y="566982"/>
            <a:ext cx="8042911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384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</a:t>
            </a:r>
            <a:r>
              <a:rPr spc="-300" dirty="0"/>
              <a:t> </a:t>
            </a:r>
            <a:r>
              <a:rPr spc="-100" dirty="0"/>
              <a:t>2:	</a:t>
            </a:r>
            <a:r>
              <a:rPr dirty="0"/>
              <a:t>Embrace </a:t>
            </a:r>
            <a:r>
              <a:rPr spc="-100" dirty="0"/>
              <a:t>Diversity </a:t>
            </a:r>
            <a:r>
              <a:rPr dirty="0"/>
              <a:t>/</a:t>
            </a:r>
            <a:r>
              <a:rPr spc="-300" dirty="0"/>
              <a:t> </a:t>
            </a:r>
            <a:r>
              <a:rPr dirty="0"/>
              <a:t>Inclusion</a:t>
            </a:r>
          </a:p>
        </p:txBody>
      </p:sp>
      <p:sp>
        <p:nvSpPr>
          <p:cNvPr id="319" name="Shape 319"/>
          <p:cNvSpPr/>
          <p:nvPr/>
        </p:nvSpPr>
        <p:spPr>
          <a:xfrm>
            <a:off x="1371599" y="1355795"/>
            <a:ext cx="7736842" cy="4946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Is </a:t>
            </a:r>
            <a:r>
              <a:rPr spc="0" dirty="0"/>
              <a:t>this</a:t>
            </a:r>
            <a:r>
              <a:rPr spc="-15" dirty="0"/>
              <a:t> </a:t>
            </a:r>
            <a:r>
              <a:rPr spc="0" dirty="0"/>
              <a:t>Harassment?</a:t>
            </a:r>
          </a:p>
          <a:p>
            <a:pPr marL="812165" marR="481330" indent="-299720">
              <a:lnSpc>
                <a:spcPct val="101099"/>
              </a:lnSpc>
              <a:spcBef>
                <a:spcPts val="1400"/>
              </a:spcBef>
              <a:buSzPct val="100000"/>
              <a:buChar char="•"/>
              <a:tabLst>
                <a:tab pos="812800" algn="l"/>
                <a:tab pos="8128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Sharing </a:t>
            </a:r>
            <a:r>
              <a:rPr spc="-5" dirty="0"/>
              <a:t>racial, </a:t>
            </a:r>
            <a:r>
              <a:rPr spc="0" dirty="0"/>
              <a:t>ethnic and any jokes based on </a:t>
            </a:r>
            <a:r>
              <a:rPr spc="-5" dirty="0"/>
              <a:t>distinguishing  </a:t>
            </a:r>
            <a:r>
              <a:rPr spc="0" dirty="0"/>
              <a:t>characteristics and/or protected class is</a:t>
            </a:r>
            <a:r>
              <a:rPr spc="-45" dirty="0"/>
              <a:t> </a:t>
            </a:r>
            <a:r>
              <a:rPr spc="0" dirty="0"/>
              <a:t>harassment.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812165" marR="408940" indent="-299720">
              <a:lnSpc>
                <a:spcPct val="101099"/>
              </a:lnSpc>
              <a:buSzPct val="100000"/>
              <a:buChar char="•"/>
              <a:tabLst>
                <a:tab pos="812800" algn="l"/>
                <a:tab pos="8128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</a:t>
            </a:r>
            <a:r>
              <a:rPr spc="0" dirty="0"/>
              <a:t>actions create an uncomfortable, hostile environment,  which is</a:t>
            </a:r>
            <a:r>
              <a:rPr spc="-25" dirty="0"/>
              <a:t> </a:t>
            </a:r>
            <a:r>
              <a:rPr spc="0" dirty="0"/>
              <a:t>harassment.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indent="12700"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</a:t>
            </a:r>
            <a:r>
              <a:rPr spc="0" dirty="0"/>
              <a:t>should the response</a:t>
            </a:r>
            <a:r>
              <a:rPr spc="-45" dirty="0"/>
              <a:t> </a:t>
            </a:r>
            <a:r>
              <a:rPr spc="0" dirty="0"/>
              <a:t>be?</a:t>
            </a:r>
          </a:p>
          <a:p>
            <a:pPr marL="812165" marR="379729" indent="-301625">
              <a:lnSpc>
                <a:spcPct val="101099"/>
              </a:lnSpc>
              <a:spcBef>
                <a:spcPts val="1100"/>
              </a:spcBef>
              <a:buSzPct val="100000"/>
              <a:buChar char="•"/>
              <a:tabLst>
                <a:tab pos="800100" algn="l"/>
                <a:tab pos="8128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Stop </a:t>
            </a:r>
            <a:r>
              <a:rPr spc="0" dirty="0"/>
              <a:t>the </a:t>
            </a:r>
            <a:r>
              <a:rPr dirty="0"/>
              <a:t>committee </a:t>
            </a:r>
            <a:r>
              <a:rPr spc="0" dirty="0"/>
              <a:t>member’s conversation immediately and  gently redirect the conversation to professional</a:t>
            </a:r>
            <a:r>
              <a:rPr dirty="0"/>
              <a:t> </a:t>
            </a:r>
            <a:r>
              <a:rPr spc="0" dirty="0"/>
              <a:t>topics.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812165" marR="5080" indent="-301625" algn="just">
              <a:lnSpc>
                <a:spcPct val="101099"/>
              </a:lnSpc>
              <a:buSzPct val="100000"/>
              <a:buChar char="•"/>
              <a:tabLst>
                <a:tab pos="8128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When </a:t>
            </a:r>
            <a:r>
              <a:rPr spc="0" dirty="0"/>
              <a:t>appropriate, pull the </a:t>
            </a:r>
            <a:r>
              <a:rPr dirty="0"/>
              <a:t>committee </a:t>
            </a:r>
            <a:r>
              <a:rPr spc="0" dirty="0"/>
              <a:t>member aside and </a:t>
            </a:r>
            <a:r>
              <a:rPr dirty="0"/>
              <a:t>share  </a:t>
            </a:r>
            <a:r>
              <a:rPr spc="0" dirty="0"/>
              <a:t>that his/her conversation made others feel uncomfortable and is  </a:t>
            </a:r>
            <a:r>
              <a:rPr dirty="0"/>
              <a:t>a </a:t>
            </a:r>
            <a:r>
              <a:rPr spc="0" dirty="0"/>
              <a:t>negative reflection of</a:t>
            </a:r>
            <a:r>
              <a:rPr spc="-220" dirty="0"/>
              <a:t> </a:t>
            </a:r>
            <a:r>
              <a:rPr dirty="0"/>
              <a:t>ATFS.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812165" indent="-301625">
              <a:buSzPct val="100000"/>
              <a:buChar char="•"/>
              <a:tabLst>
                <a:tab pos="800100" algn="l"/>
                <a:tab pos="8128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Document the incident and report to the Director of</a:t>
            </a:r>
            <a:r>
              <a:rPr spc="-204" dirty="0"/>
              <a:t> </a:t>
            </a:r>
            <a:r>
              <a:rPr spc="5" dirty="0"/>
              <a:t>ATFS.</a:t>
            </a:r>
          </a:p>
        </p:txBody>
      </p:sp>
      <p:sp>
        <p:nvSpPr>
          <p:cNvPr id="320" name="Shape 320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1371599" y="566982"/>
            <a:ext cx="5791837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3622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</a:t>
            </a:r>
            <a:r>
              <a:rPr spc="-300" dirty="0"/>
              <a:t> </a:t>
            </a:r>
            <a:r>
              <a:rPr spc="-100" dirty="0"/>
              <a:t>3:	</a:t>
            </a:r>
            <a:r>
              <a:rPr dirty="0"/>
              <a:t>Generational</a:t>
            </a:r>
            <a:r>
              <a:rPr spc="-200" dirty="0"/>
              <a:t> </a:t>
            </a:r>
            <a:r>
              <a:rPr dirty="0"/>
              <a:t>Gap</a:t>
            </a:r>
          </a:p>
        </p:txBody>
      </p:sp>
      <p:sp>
        <p:nvSpPr>
          <p:cNvPr id="324" name="Shape 324"/>
          <p:cNvSpPr/>
          <p:nvPr/>
        </p:nvSpPr>
        <p:spPr>
          <a:xfrm>
            <a:off x="1371599" y="1241914"/>
            <a:ext cx="7746367" cy="494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200" b="1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Participants</a:t>
            </a:r>
          </a:p>
          <a:p>
            <a:pPr marL="710565" marR="17145" indent="-219709">
              <a:lnSpc>
                <a:spcPct val="101099"/>
              </a:lnSpc>
              <a:spcBef>
                <a:spcPts val="1000"/>
              </a:spcBef>
              <a:buSzPct val="100000"/>
              <a:buChar char="•"/>
              <a:tabLst>
                <a:tab pos="711200" algn="l"/>
                <a:tab pos="7112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Tree Farm </a:t>
            </a:r>
            <a:r>
              <a:rPr spc="0" dirty="0"/>
              <a:t>Committee </a:t>
            </a:r>
            <a:r>
              <a:rPr dirty="0"/>
              <a:t>chairperson </a:t>
            </a:r>
            <a:r>
              <a:rPr spc="0" dirty="0"/>
              <a:t>who is working hard to build </a:t>
            </a:r>
            <a:r>
              <a:rPr dirty="0"/>
              <a:t>a  cohesive</a:t>
            </a:r>
            <a:r>
              <a:rPr spc="-5" dirty="0"/>
              <a:t> </a:t>
            </a:r>
            <a:r>
              <a:rPr dirty="0"/>
              <a:t>team.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710565" marR="5080" indent="-219709">
              <a:lnSpc>
                <a:spcPct val="101099"/>
              </a:lnSpc>
              <a:buSzPct val="100000"/>
              <a:buChar char="•"/>
              <a:tabLst>
                <a:tab pos="711200" algn="l"/>
                <a:tab pos="7112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Long-standing, well-respected </a:t>
            </a:r>
            <a:r>
              <a:rPr spc="5" dirty="0"/>
              <a:t>committee </a:t>
            </a:r>
            <a:r>
              <a:rPr dirty="0"/>
              <a:t>member, who is having  difficulty hearing, uses </a:t>
            </a:r>
            <a:r>
              <a:rPr spc="5" dirty="0"/>
              <a:t>a cane </a:t>
            </a:r>
            <a:r>
              <a:rPr dirty="0"/>
              <a:t>and is repeating</a:t>
            </a:r>
            <a:r>
              <a:rPr spc="-40" dirty="0"/>
              <a:t> </a:t>
            </a:r>
            <a:r>
              <a:rPr dirty="0"/>
              <a:t>himself.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710565" marR="233679" indent="-219709">
              <a:lnSpc>
                <a:spcPct val="101099"/>
              </a:lnSpc>
              <a:buSzPct val="100000"/>
              <a:buChar char="•"/>
              <a:tabLst>
                <a:tab pos="711200" algn="l"/>
                <a:tab pos="7112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Two </a:t>
            </a:r>
            <a:r>
              <a:rPr spc="0" dirty="0"/>
              <a:t>new </a:t>
            </a:r>
            <a:r>
              <a:rPr dirty="0"/>
              <a:t>younger </a:t>
            </a:r>
            <a:r>
              <a:rPr spc="0" dirty="0"/>
              <a:t>inspectors who have </a:t>
            </a:r>
            <a:r>
              <a:rPr dirty="0"/>
              <a:t>a </a:t>
            </a:r>
            <a:r>
              <a:rPr spc="0" dirty="0"/>
              <a:t>lot of great ideas and  energy.</a:t>
            </a:r>
          </a:p>
          <a:p>
            <a:pPr indent="12700">
              <a:spcBef>
                <a:spcPts val="900"/>
              </a:spcBef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Challenges</a:t>
            </a:r>
          </a:p>
          <a:p>
            <a:pPr marL="723265" indent="-219709">
              <a:spcBef>
                <a:spcPts val="1100"/>
              </a:spcBef>
              <a:buSzPct val="100000"/>
              <a:buChar char="•"/>
              <a:tabLst>
                <a:tab pos="711200" algn="l"/>
                <a:tab pos="7239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committee </a:t>
            </a:r>
            <a:r>
              <a:rPr spc="0" dirty="0"/>
              <a:t>has </a:t>
            </a:r>
            <a:r>
              <a:rPr dirty="0"/>
              <a:t>a </a:t>
            </a:r>
            <a:r>
              <a:rPr spc="0" dirty="0"/>
              <a:t>generational gap among the</a:t>
            </a:r>
            <a:r>
              <a:rPr spc="-70" dirty="0"/>
              <a:t> </a:t>
            </a:r>
            <a:r>
              <a:rPr spc="0" dirty="0"/>
              <a:t>members.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723265" indent="-219709">
              <a:buSzPct val="100000"/>
              <a:buChar char="•"/>
              <a:tabLst>
                <a:tab pos="711200" algn="l"/>
                <a:tab pos="7239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spc="0" dirty="0"/>
              <a:t>physical ability of one member is </a:t>
            </a:r>
            <a:r>
              <a:rPr dirty="0"/>
              <a:t>compromised </a:t>
            </a:r>
            <a:r>
              <a:rPr spc="0" dirty="0"/>
              <a:t>by</a:t>
            </a:r>
            <a:r>
              <a:rPr spc="-45" dirty="0"/>
              <a:t> </a:t>
            </a:r>
            <a:r>
              <a:rPr spc="0" dirty="0"/>
              <a:t>age.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723265" marR="113664" indent="-219709">
              <a:lnSpc>
                <a:spcPct val="101099"/>
              </a:lnSpc>
              <a:buSzPct val="100000"/>
              <a:buChar char="•"/>
              <a:tabLst>
                <a:tab pos="711200" algn="l"/>
                <a:tab pos="7239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younger </a:t>
            </a:r>
            <a:r>
              <a:rPr spc="0" dirty="0"/>
              <a:t>inspectors are demonstrating </a:t>
            </a:r>
            <a:r>
              <a:rPr dirty="0"/>
              <a:t>a </a:t>
            </a:r>
            <a:r>
              <a:rPr spc="0" dirty="0"/>
              <a:t>lack of respect and  sensitivity for the elder</a:t>
            </a:r>
            <a:r>
              <a:rPr spc="-14" dirty="0"/>
              <a:t> </a:t>
            </a:r>
            <a:r>
              <a:rPr spc="0" dirty="0"/>
              <a:t>member.</a:t>
            </a:r>
          </a:p>
        </p:txBody>
      </p:sp>
      <p:sp>
        <p:nvSpPr>
          <p:cNvPr id="325" name="Shape 325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1979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5758205" y="3928617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1371600" y="566982"/>
            <a:ext cx="7435850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25700" algn="l"/>
              </a:tabLst>
            </a:pPr>
            <a:r>
              <a:rPr dirty="0"/>
              <a:t>Scenario</a:t>
            </a:r>
            <a:r>
              <a:rPr spc="-300" dirty="0"/>
              <a:t> </a:t>
            </a:r>
            <a:r>
              <a:rPr spc="-100" dirty="0"/>
              <a:t>3:	</a:t>
            </a:r>
            <a:r>
              <a:rPr dirty="0"/>
              <a:t>Leverage </a:t>
            </a:r>
            <a:r>
              <a:rPr spc="-100" dirty="0"/>
              <a:t>the</a:t>
            </a:r>
            <a:r>
              <a:rPr spc="-300" dirty="0"/>
              <a:t> </a:t>
            </a:r>
            <a:r>
              <a:rPr dirty="0"/>
              <a:t>Generations</a:t>
            </a:r>
          </a:p>
        </p:txBody>
      </p:sp>
      <p:sp>
        <p:nvSpPr>
          <p:cNvPr id="330" name="Shape 330"/>
          <p:cNvSpPr/>
          <p:nvPr/>
        </p:nvSpPr>
        <p:spPr>
          <a:xfrm>
            <a:off x="9156700" y="6818207"/>
            <a:ext cx="187325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27</a:t>
            </a:r>
          </a:p>
        </p:txBody>
      </p:sp>
      <p:sp>
        <p:nvSpPr>
          <p:cNvPr id="331" name="Shape 331"/>
          <p:cNvSpPr/>
          <p:nvPr/>
        </p:nvSpPr>
        <p:spPr>
          <a:xfrm>
            <a:off x="1396999" y="1300705"/>
            <a:ext cx="7747636" cy="4905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Is </a:t>
            </a:r>
            <a:r>
              <a:rPr spc="0" dirty="0"/>
              <a:t>this</a:t>
            </a:r>
            <a:r>
              <a:rPr spc="-15" dirty="0"/>
              <a:t> </a:t>
            </a:r>
            <a:r>
              <a:rPr spc="0" dirty="0"/>
              <a:t>Harassment?</a:t>
            </a:r>
          </a:p>
          <a:p>
            <a:pPr marL="634365" indent="-220345">
              <a:spcBef>
                <a:spcPts val="600"/>
              </a:spcBef>
              <a:buSzPct val="100000"/>
              <a:buChar char="•"/>
              <a:tabLst>
                <a:tab pos="622300" algn="l"/>
                <a:tab pos="6350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Yes, </a:t>
            </a:r>
            <a:r>
              <a:rPr spc="0" dirty="0"/>
              <a:t>this is</a:t>
            </a:r>
            <a:r>
              <a:rPr spc="-20" dirty="0"/>
              <a:t> </a:t>
            </a:r>
            <a:r>
              <a:rPr spc="0" dirty="0"/>
              <a:t>harassment.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634365" marR="241300" indent="-220345">
              <a:lnSpc>
                <a:spcPct val="101099"/>
              </a:lnSpc>
              <a:buSzPct val="100000"/>
              <a:buChar char="•"/>
              <a:tabLst>
                <a:tab pos="622300" algn="l"/>
                <a:tab pos="6350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All individuals </a:t>
            </a:r>
            <a:r>
              <a:rPr spc="5" dirty="0"/>
              <a:t>should </a:t>
            </a:r>
            <a:r>
              <a:rPr dirty="0"/>
              <a:t>be respected and their contribution </a:t>
            </a:r>
            <a:r>
              <a:rPr spc="5" dirty="0"/>
              <a:t>values  </a:t>
            </a:r>
            <a:r>
              <a:rPr dirty="0"/>
              <a:t>regardless of their age, abilities and /or</a:t>
            </a:r>
            <a:r>
              <a:rPr spc="-5" dirty="0"/>
              <a:t> </a:t>
            </a:r>
            <a:r>
              <a:rPr dirty="0"/>
              <a:t>limitations.</a:t>
            </a:r>
          </a:p>
          <a:p>
            <a:pPr indent="12700">
              <a:spcBef>
                <a:spcPts val="1100"/>
              </a:spcBef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</a:t>
            </a:r>
            <a:r>
              <a:rPr spc="0" dirty="0"/>
              <a:t>should the committee chairperson</a:t>
            </a:r>
            <a:r>
              <a:rPr spc="-45" dirty="0"/>
              <a:t> </a:t>
            </a:r>
            <a:r>
              <a:rPr spc="0" dirty="0"/>
              <a:t>do?</a:t>
            </a:r>
          </a:p>
          <a:p>
            <a:pPr marL="635000" indent="-220979">
              <a:spcBef>
                <a:spcPts val="800"/>
              </a:spcBef>
              <a:buSzPct val="100000"/>
              <a:buChar char="•"/>
              <a:tabLst>
                <a:tab pos="622300" algn="l"/>
                <a:tab pos="6350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Set standards </a:t>
            </a:r>
            <a:r>
              <a:rPr spc="0" dirty="0"/>
              <a:t>for respectful engagement by</a:t>
            </a:r>
            <a:r>
              <a:rPr spc="-20" dirty="0"/>
              <a:t> </a:t>
            </a:r>
            <a:r>
              <a:rPr spc="0" dirty="0"/>
              <a:t>all.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635000" marR="1015364" indent="-220979">
              <a:lnSpc>
                <a:spcPct val="101099"/>
              </a:lnSpc>
              <a:buSzPct val="100000"/>
              <a:buChar char="•"/>
              <a:tabLst>
                <a:tab pos="622300" algn="l"/>
                <a:tab pos="6350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Provide </a:t>
            </a:r>
            <a:r>
              <a:rPr spc="0" dirty="0"/>
              <a:t>insight on the </a:t>
            </a:r>
            <a:r>
              <a:rPr dirty="0"/>
              <a:t>value </a:t>
            </a:r>
            <a:r>
              <a:rPr spc="0" dirty="0"/>
              <a:t>that each member provides,  including:</a:t>
            </a:r>
          </a:p>
          <a:p>
            <a:pPr marL="1066800" marR="26034" lvl="1" indent="-152400">
              <a:lnSpc>
                <a:spcPct val="101099"/>
              </a:lnSpc>
              <a:buSzPct val="100000"/>
              <a:buChar char="-"/>
              <a:tabLst>
                <a:tab pos="10668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Long-term volunteers have perspective, experience, and  understanding of the </a:t>
            </a:r>
            <a:r>
              <a:rPr spc="5" dirty="0"/>
              <a:t>systems, </a:t>
            </a:r>
            <a:r>
              <a:rPr dirty="0"/>
              <a:t>procedures and best</a:t>
            </a:r>
            <a:r>
              <a:rPr spc="-90" dirty="0"/>
              <a:t> </a:t>
            </a:r>
            <a:r>
              <a:rPr dirty="0"/>
              <a:t>practices.</a:t>
            </a:r>
          </a:p>
          <a:p>
            <a:pPr marL="1066800" marR="245109" lvl="1" indent="-152400">
              <a:lnSpc>
                <a:spcPct val="101099"/>
              </a:lnSpc>
              <a:buSzPct val="100000"/>
              <a:buChar char="-"/>
              <a:tabLst>
                <a:tab pos="10668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New, </a:t>
            </a:r>
            <a:r>
              <a:rPr spc="5" dirty="0"/>
              <a:t>younger </a:t>
            </a:r>
            <a:r>
              <a:rPr dirty="0"/>
              <a:t>members bring new ideas, fresh perspective,  and positive</a:t>
            </a:r>
            <a:r>
              <a:rPr spc="-10" dirty="0"/>
              <a:t> </a:t>
            </a:r>
            <a:r>
              <a:rPr spc="5" dirty="0"/>
              <a:t>change.</a:t>
            </a:r>
          </a:p>
          <a:p>
            <a:pPr lvl="1">
              <a:buSzPct val="100000"/>
              <a:buFont typeface="Arial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5" dirty="0"/>
          </a:p>
          <a:p>
            <a:pPr marL="635000" indent="-220979">
              <a:buSzPct val="100000"/>
              <a:buChar char="•"/>
              <a:tabLst>
                <a:tab pos="622300" algn="l"/>
                <a:tab pos="6350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Engage </a:t>
            </a:r>
            <a:r>
              <a:rPr spc="0" dirty="0"/>
              <a:t>and leverage the contributions of all </a:t>
            </a:r>
            <a:r>
              <a:rPr dirty="0"/>
              <a:t>committee</a:t>
            </a:r>
            <a:r>
              <a:rPr spc="-20" dirty="0"/>
              <a:t> </a:t>
            </a:r>
            <a:r>
              <a:rPr spc="0" dirty="0"/>
              <a:t>members.</a:t>
            </a:r>
          </a:p>
        </p:txBody>
      </p:sp>
      <p:sp>
        <p:nvSpPr>
          <p:cNvPr id="332" name="Shape 332"/>
          <p:cNvSpPr/>
          <p:nvPr/>
        </p:nvSpPr>
        <p:spPr>
          <a:xfrm>
            <a:off x="1798522" y="6694689"/>
            <a:ext cx="6465572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33045" indent="-220345">
              <a:spcBef>
                <a:spcPts val="100"/>
              </a:spcBef>
              <a:buSzPct val="100000"/>
              <a:buChar char="•"/>
              <a:tabLst>
                <a:tab pos="228600" algn="l"/>
                <a:tab pos="2286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Document the incident and report to the Director of</a:t>
            </a:r>
            <a:r>
              <a:rPr spc="-85" dirty="0"/>
              <a:t> </a:t>
            </a:r>
            <a:r>
              <a:rPr spc="5" dirty="0"/>
              <a:t>ATFS.</a:t>
            </a:r>
          </a:p>
        </p:txBody>
      </p:sp>
      <p:sp>
        <p:nvSpPr>
          <p:cNvPr id="333" name="Shape 333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5758205" y="3928617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xfrm>
            <a:off x="1372043" y="583678"/>
            <a:ext cx="7921626" cy="5187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511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 4:	Value / Lifestyle</a:t>
            </a:r>
            <a:r>
              <a:rPr spc="-100" dirty="0"/>
              <a:t> </a:t>
            </a:r>
            <a:r>
              <a:rPr dirty="0"/>
              <a:t>Differences</a:t>
            </a:r>
          </a:p>
        </p:txBody>
      </p:sp>
      <p:sp>
        <p:nvSpPr>
          <p:cNvPr id="337" name="Shape 337"/>
          <p:cNvSpPr/>
          <p:nvPr/>
        </p:nvSpPr>
        <p:spPr>
          <a:xfrm>
            <a:off x="9156700" y="6818207"/>
            <a:ext cx="187325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28</a:t>
            </a:r>
          </a:p>
        </p:txBody>
      </p:sp>
      <p:sp>
        <p:nvSpPr>
          <p:cNvPr id="338" name="Shape 338"/>
          <p:cNvSpPr/>
          <p:nvPr/>
        </p:nvSpPr>
        <p:spPr>
          <a:xfrm>
            <a:off x="1396999" y="1210424"/>
            <a:ext cx="7638417" cy="455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600"/>
              </a:spcBef>
              <a:defRPr sz="2200" b="1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Participants</a:t>
            </a:r>
          </a:p>
          <a:p>
            <a:pPr marL="723265" marR="271145" indent="-227965">
              <a:lnSpc>
                <a:spcPct val="101099"/>
              </a:lnSpc>
              <a:spcBef>
                <a:spcPts val="1300"/>
              </a:spcBef>
              <a:buSzPct val="100000"/>
              <a:buChar char="•"/>
              <a:tabLst>
                <a:tab pos="711200" algn="l"/>
                <a:tab pos="7239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Josh, </a:t>
            </a:r>
            <a:r>
              <a:rPr spc="0" dirty="0"/>
              <a:t>the new state </a:t>
            </a:r>
            <a:r>
              <a:rPr spc="-20" dirty="0"/>
              <a:t>inspector, </a:t>
            </a:r>
            <a:r>
              <a:rPr dirty="0"/>
              <a:t>a </a:t>
            </a:r>
            <a:r>
              <a:rPr spc="0" dirty="0"/>
              <a:t>recent college graduate in </a:t>
            </a:r>
            <a:r>
              <a:rPr spc="-5" dirty="0"/>
              <a:t>his  mid-20's.</a:t>
            </a:r>
          </a:p>
          <a:p>
            <a:pPr>
              <a:buSzPct val="100000"/>
              <a:buFont typeface="Arial"/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723265" indent="-227965">
              <a:buSzPct val="100000"/>
              <a:buChar char="•"/>
              <a:tabLst>
                <a:tab pos="711200" algn="l"/>
                <a:tab pos="723900" algn="l"/>
              </a:tabLst>
              <a:defRPr sz="1900" spc="-59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Tyler, </a:t>
            </a:r>
            <a:r>
              <a:rPr spc="5" dirty="0"/>
              <a:t>a seasoned </a:t>
            </a:r>
            <a:r>
              <a:rPr spc="0" dirty="0"/>
              <a:t>inspector with 20 </a:t>
            </a:r>
            <a:r>
              <a:rPr spc="5" dirty="0"/>
              <a:t>years </a:t>
            </a:r>
            <a:r>
              <a:rPr spc="0" dirty="0"/>
              <a:t>of</a:t>
            </a:r>
            <a:r>
              <a:rPr spc="-50" dirty="0"/>
              <a:t> </a:t>
            </a:r>
            <a:r>
              <a:rPr spc="-5" dirty="0"/>
              <a:t>experience.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723265" marR="322579" indent="-227965">
              <a:lnSpc>
                <a:spcPct val="101099"/>
              </a:lnSpc>
              <a:buSzPct val="100000"/>
              <a:buChar char="•"/>
              <a:tabLst>
                <a:tab pos="711200" algn="l"/>
                <a:tab pos="7239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Landowner who </a:t>
            </a:r>
            <a:r>
              <a:rPr spc="5" dirty="0"/>
              <a:t>values </a:t>
            </a:r>
            <a:r>
              <a:rPr dirty="0"/>
              <a:t>trees and hosts </a:t>
            </a:r>
            <a:r>
              <a:rPr spc="5" dirty="0"/>
              <a:t>yoga seminars </a:t>
            </a:r>
            <a:r>
              <a:rPr dirty="0"/>
              <a:t>on </a:t>
            </a:r>
            <a:r>
              <a:rPr spc="-5" dirty="0"/>
              <a:t>his  </a:t>
            </a:r>
            <a:r>
              <a:rPr spc="-35" dirty="0"/>
              <a:t>property.</a:t>
            </a:r>
          </a:p>
          <a:p>
            <a:pPr indent="12700">
              <a:spcBef>
                <a:spcPts val="1800"/>
              </a:spcBef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Challenges</a:t>
            </a:r>
          </a:p>
          <a:p>
            <a:pPr marL="723265" marR="5080" indent="-233045">
              <a:lnSpc>
                <a:spcPct val="101099"/>
              </a:lnSpc>
              <a:spcBef>
                <a:spcPts val="700"/>
              </a:spcBef>
              <a:buSzPct val="100000"/>
              <a:buChar char="•"/>
              <a:tabLst>
                <a:tab pos="711200" algn="l"/>
                <a:tab pos="7239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Tyler perceives the landowner and labels him as </a:t>
            </a:r>
            <a:r>
              <a:rPr spc="5" dirty="0"/>
              <a:t>a </a:t>
            </a:r>
            <a:r>
              <a:rPr dirty="0"/>
              <a:t>“tree hugger”  and</a:t>
            </a:r>
            <a:r>
              <a:rPr spc="-10" dirty="0"/>
              <a:t> </a:t>
            </a:r>
            <a:r>
              <a:rPr dirty="0"/>
              <a:t>“hippie."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723265" marR="492759" indent="-233045">
              <a:lnSpc>
                <a:spcPct val="101099"/>
              </a:lnSpc>
              <a:buSzPct val="100000"/>
              <a:buChar char="•"/>
              <a:tabLst>
                <a:tab pos="711200" algn="l"/>
                <a:tab pos="7239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Tyler </a:t>
            </a:r>
            <a:r>
              <a:rPr spc="5" dirty="0"/>
              <a:t>shares </a:t>
            </a:r>
            <a:r>
              <a:rPr dirty="0"/>
              <a:t>his negative perceptions of the landowner with  </a:t>
            </a:r>
            <a:r>
              <a:rPr spc="5" dirty="0"/>
              <a:t>Josh.</a:t>
            </a:r>
          </a:p>
        </p:txBody>
      </p:sp>
      <p:sp>
        <p:nvSpPr>
          <p:cNvPr id="339" name="Shape 339"/>
          <p:cNvSpPr/>
          <p:nvPr/>
        </p:nvSpPr>
        <p:spPr>
          <a:xfrm>
            <a:off x="1840990" y="6176634"/>
            <a:ext cx="6983732" cy="55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5745" marR="5080" indent="-233045">
              <a:lnSpc>
                <a:spcPct val="101099"/>
              </a:lnSpc>
              <a:buSzPct val="100000"/>
              <a:buChar char="•"/>
              <a:tabLst>
                <a:tab pos="241300" algn="l"/>
                <a:tab pos="2413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Tyler does not demonstrate respectful, role model behavior for  </a:t>
            </a:r>
            <a:r>
              <a:rPr spc="5" dirty="0"/>
              <a:t>Josh.</a:t>
            </a:r>
          </a:p>
        </p:txBody>
      </p:sp>
      <p:sp>
        <p:nvSpPr>
          <p:cNvPr id="340" name="Shape 340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3" name="Shape 343"/>
          <p:cNvSpPr/>
          <p:nvPr/>
        </p:nvSpPr>
        <p:spPr>
          <a:xfrm>
            <a:off x="5758205" y="3928617"/>
            <a:ext cx="223609" cy="2236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1372044" y="583678"/>
            <a:ext cx="6361430" cy="5187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51100" algn="l"/>
              </a:tabLst>
              <a:defRPr>
                <a:solidFill>
                  <a:srgbClr val="640E2F"/>
                </a:solidFill>
              </a:defRPr>
            </a:pPr>
            <a:r>
              <a:rPr dirty="0"/>
              <a:t>Scenario 4:	Respect Each</a:t>
            </a:r>
            <a:r>
              <a:rPr spc="-200" dirty="0"/>
              <a:t> </a:t>
            </a:r>
            <a:r>
              <a:rPr dirty="0"/>
              <a:t>Other</a:t>
            </a:r>
          </a:p>
        </p:txBody>
      </p:sp>
      <p:sp>
        <p:nvSpPr>
          <p:cNvPr id="345" name="Shape 345"/>
          <p:cNvSpPr/>
          <p:nvPr/>
        </p:nvSpPr>
        <p:spPr>
          <a:xfrm>
            <a:off x="1396999" y="1385201"/>
            <a:ext cx="7627080" cy="525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Is </a:t>
            </a:r>
            <a:r>
              <a:rPr spc="0" dirty="0"/>
              <a:t>this</a:t>
            </a:r>
            <a:r>
              <a:rPr spc="-15" dirty="0"/>
              <a:t> </a:t>
            </a:r>
            <a:r>
              <a:rPr spc="0" dirty="0"/>
              <a:t>Harassment?</a:t>
            </a:r>
          </a:p>
          <a:p>
            <a:pPr marL="697865" marR="235584" indent="-220979">
              <a:lnSpc>
                <a:spcPts val="1900"/>
              </a:lnSpc>
              <a:spcBef>
                <a:spcPts val="1900"/>
              </a:spcBef>
              <a:buSzPct val="100000"/>
              <a:buChar char="•"/>
              <a:tabLst>
                <a:tab pos="685800" algn="l"/>
                <a:tab pos="698500" algn="l"/>
                <a:tab pos="49022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Yes,  </a:t>
            </a:r>
            <a:r>
              <a:rPr spc="0" dirty="0"/>
              <a:t>this is harassment</a:t>
            </a:r>
            <a:r>
              <a:rPr spc="-80" dirty="0"/>
              <a:t> </a:t>
            </a:r>
            <a:r>
              <a:rPr spc="0" dirty="0"/>
              <a:t>within</a:t>
            </a:r>
            <a:r>
              <a:rPr spc="-95" dirty="0"/>
              <a:t> </a:t>
            </a:r>
            <a:r>
              <a:rPr dirty="0"/>
              <a:t>ATFS.	Employees </a:t>
            </a:r>
            <a:r>
              <a:rPr spc="0" dirty="0"/>
              <a:t>and  volunteers are expected to always treat each other and clients  with professional</a:t>
            </a:r>
            <a:r>
              <a:rPr spc="-10" dirty="0"/>
              <a:t> </a:t>
            </a:r>
            <a:r>
              <a:rPr spc="0" dirty="0"/>
              <a:t>respect.</a:t>
            </a:r>
          </a:p>
          <a:p>
            <a:pPr marL="697865" marR="854075" indent="-220979">
              <a:lnSpc>
                <a:spcPct val="101099"/>
              </a:lnSpc>
              <a:spcBef>
                <a:spcPts val="1400"/>
              </a:spcBef>
              <a:buSzPct val="100000"/>
              <a:buChar char="•"/>
              <a:tabLst>
                <a:tab pos="685800" algn="l"/>
                <a:tab pos="698500" algn="l"/>
              </a:tabLst>
              <a:defRPr sz="1900" spc="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ATFS's standards </a:t>
            </a:r>
            <a:r>
              <a:rPr spc="0" dirty="0"/>
              <a:t>for respect in the environment exceed  the legal threshold of respect for the protected</a:t>
            </a:r>
            <a:r>
              <a:rPr spc="10" dirty="0"/>
              <a:t> </a:t>
            </a:r>
            <a:r>
              <a:rPr spc="0" dirty="0"/>
              <a:t>classes.</a:t>
            </a:r>
          </a:p>
          <a:p>
            <a:pPr>
              <a:buSzPct val="100000"/>
              <a:buFont typeface="Arial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indent="12700">
              <a:defRPr sz="2200" b="1" spc="4">
                <a:solidFill>
                  <a:srgbClr val="640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</a:t>
            </a:r>
            <a:r>
              <a:rPr spc="0" dirty="0"/>
              <a:t>should </a:t>
            </a:r>
            <a:r>
              <a:rPr spc="-25" dirty="0"/>
              <a:t>Josh’s </a:t>
            </a:r>
            <a:r>
              <a:rPr spc="0" dirty="0"/>
              <a:t>response</a:t>
            </a:r>
            <a:r>
              <a:rPr spc="-30" dirty="0"/>
              <a:t> </a:t>
            </a:r>
            <a:r>
              <a:rPr spc="0" dirty="0"/>
              <a:t>be?</a:t>
            </a:r>
          </a:p>
          <a:p>
            <a:pPr marL="699134" marR="22225" indent="-220345">
              <a:lnSpc>
                <a:spcPct val="101099"/>
              </a:lnSpc>
              <a:spcBef>
                <a:spcPts val="1000"/>
              </a:spcBef>
              <a:buSzPct val="100000"/>
              <a:buChar char="•"/>
              <a:tabLst>
                <a:tab pos="698500" algn="l"/>
                <a:tab pos="6985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Inform Tyler that the property owner has the right to manage his  property as he believes</a:t>
            </a:r>
            <a:r>
              <a:rPr spc="-20" dirty="0"/>
              <a:t> </a:t>
            </a:r>
            <a:r>
              <a:rPr dirty="0"/>
              <a:t>best.</a:t>
            </a:r>
          </a:p>
          <a:p>
            <a:pPr>
              <a:buSzPct val="100000"/>
              <a:buFont typeface="Arial"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99134" marR="5080" indent="-220345">
              <a:lnSpc>
                <a:spcPct val="101099"/>
              </a:lnSpc>
              <a:buSzPct val="100000"/>
              <a:buChar char="•"/>
              <a:tabLst>
                <a:tab pos="698500" algn="l"/>
                <a:tab pos="6985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Explain to Tyler that his perceptions are based on broad  stereotypes, and he (Josh) intends to get to </a:t>
            </a:r>
            <a:r>
              <a:rPr spc="5" dirty="0"/>
              <a:t>know </a:t>
            </a:r>
            <a:r>
              <a:rPr dirty="0"/>
              <a:t>the landowner  as an</a:t>
            </a:r>
            <a:r>
              <a:rPr spc="-59" dirty="0"/>
              <a:t> </a:t>
            </a:r>
            <a:r>
              <a:rPr dirty="0"/>
              <a:t>individual.</a:t>
            </a:r>
          </a:p>
          <a:p>
            <a:pPr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699134" indent="-220345">
              <a:buSzPct val="100000"/>
              <a:buChar char="•"/>
              <a:tabLst>
                <a:tab pos="698500" algn="l"/>
                <a:tab pos="698500" algn="l"/>
              </a:tabLst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Document the incident and report to the Director of</a:t>
            </a:r>
            <a:r>
              <a:rPr spc="25" dirty="0"/>
              <a:t> </a:t>
            </a:r>
            <a:r>
              <a:rPr spc="5" dirty="0"/>
              <a:t>A</a:t>
            </a:r>
            <a:r>
              <a:rPr lang="en-US" spc="5" dirty="0"/>
              <a:t>TFS</a:t>
            </a:r>
            <a:r>
              <a:rPr spc="5" dirty="0"/>
              <a:t>.</a:t>
            </a:r>
          </a:p>
        </p:txBody>
      </p:sp>
      <p:sp>
        <p:nvSpPr>
          <p:cNvPr id="346" name="Shape 346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7" name="Shape 347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2741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101600"/>
          </a:lstStyle>
          <a:p>
            <a:fld id="{86CB4B4D-7CA3-9044-876B-883B54F8677D}" type="slidenum">
              <a:t>29</a:t>
            </a:fld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371600" y="579682"/>
            <a:ext cx="6614794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007600"/>
                </a:solidFill>
              </a:defRPr>
            </a:pPr>
            <a:r>
              <a:rPr dirty="0"/>
              <a:t>American </a:t>
            </a:r>
            <a:r>
              <a:rPr spc="0" dirty="0"/>
              <a:t>Forest Foundation</a:t>
            </a:r>
            <a:r>
              <a:rPr spc="-300" dirty="0"/>
              <a:t> </a:t>
            </a:r>
            <a:r>
              <a:rPr dirty="0"/>
              <a:t>(AFF)</a:t>
            </a:r>
          </a:p>
        </p:txBody>
      </p:sp>
      <p:sp>
        <p:nvSpPr>
          <p:cNvPr id="111" name="Shape 111"/>
          <p:cNvSpPr/>
          <p:nvPr/>
        </p:nvSpPr>
        <p:spPr>
          <a:xfrm>
            <a:off x="6376861" y="4570310"/>
            <a:ext cx="2045460" cy="20069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2" name="Shape 112"/>
          <p:cNvSpPr/>
          <p:nvPr/>
        </p:nvSpPr>
        <p:spPr>
          <a:xfrm>
            <a:off x="1892339" y="1367366"/>
            <a:ext cx="3475991" cy="180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89964">
              <a:spcBef>
                <a:spcPts val="100"/>
              </a:spcBef>
              <a:defRPr sz="3000" b="1" u="sng">
                <a:solidFill>
                  <a:srgbClr val="74152A"/>
                </a:solidFill>
                <a:uFill>
                  <a:solidFill>
                    <a:srgbClr val="74152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Mission</a:t>
            </a:r>
          </a:p>
          <a:p>
            <a:pPr marL="8889" marR="5080" indent="-5079" algn="ctr">
              <a:lnSpc>
                <a:spcPct val="95100"/>
              </a:lnSpc>
              <a:spcBef>
                <a:spcPts val="2200"/>
              </a:spcBef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"The American Forest Foundation  ensures the </a:t>
            </a:r>
            <a:r>
              <a:rPr spc="-5" dirty="0"/>
              <a:t>sustainability </a:t>
            </a:r>
            <a:r>
              <a:rPr dirty="0"/>
              <a:t>of</a:t>
            </a:r>
            <a:r>
              <a:rPr spc="-200" dirty="0"/>
              <a:t> </a:t>
            </a:r>
            <a:r>
              <a:rPr dirty="0"/>
              <a:t>America’s  family forests for </a:t>
            </a:r>
            <a:r>
              <a:rPr spc="-5" dirty="0"/>
              <a:t>present </a:t>
            </a:r>
            <a:r>
              <a:rPr dirty="0"/>
              <a:t>and future  </a:t>
            </a:r>
            <a:r>
              <a:rPr spc="-5" dirty="0"/>
              <a:t>generations </a:t>
            </a:r>
            <a:r>
              <a:rPr dirty="0"/>
              <a:t>in conjunction with </a:t>
            </a:r>
            <a:r>
              <a:rPr spc="-5" dirty="0"/>
              <a:t>our  strategic</a:t>
            </a:r>
            <a:r>
              <a:rPr spc="-20" dirty="0"/>
              <a:t> </a:t>
            </a:r>
            <a:r>
              <a:rPr spc="-5" dirty="0"/>
              <a:t>partners."</a:t>
            </a:r>
          </a:p>
        </p:txBody>
      </p:sp>
      <p:sp>
        <p:nvSpPr>
          <p:cNvPr id="113" name="Shape 113"/>
          <p:cNvSpPr/>
          <p:nvPr/>
        </p:nvSpPr>
        <p:spPr>
          <a:xfrm>
            <a:off x="1754719" y="3937563"/>
            <a:ext cx="3775280" cy="25296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4" name="Shape 114"/>
          <p:cNvSpPr/>
          <p:nvPr/>
        </p:nvSpPr>
        <p:spPr>
          <a:xfrm>
            <a:off x="5632730" y="1484910"/>
            <a:ext cx="3788130" cy="23884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5" name="Shape 115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0" name="Shape 350"/>
          <p:cNvSpPr/>
          <p:nvPr/>
        </p:nvSpPr>
        <p:spPr>
          <a:xfrm>
            <a:off x="5873775" y="3813047"/>
            <a:ext cx="223609" cy="2236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1132267" y="572502"/>
            <a:ext cx="8315961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>
                <a:solidFill>
                  <a:srgbClr val="640E2F"/>
                </a:solidFill>
              </a:defRPr>
            </a:pPr>
            <a:r>
              <a:rPr dirty="0"/>
              <a:t>Maintain Respectful and Safe</a:t>
            </a:r>
            <a:r>
              <a:rPr spc="-300" dirty="0"/>
              <a:t> </a:t>
            </a:r>
            <a:r>
              <a:rPr dirty="0"/>
              <a:t>Environment</a:t>
            </a:r>
          </a:p>
        </p:txBody>
      </p:sp>
      <p:sp>
        <p:nvSpPr>
          <p:cNvPr id="352" name="Shape 352"/>
          <p:cNvSpPr/>
          <p:nvPr/>
        </p:nvSpPr>
        <p:spPr>
          <a:xfrm>
            <a:off x="1485051" y="1651841"/>
            <a:ext cx="7538939" cy="83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618"/>
                </a:moveTo>
                <a:lnTo>
                  <a:pt x="0" y="4982"/>
                </a:lnTo>
                <a:lnTo>
                  <a:pt x="15" y="3840"/>
                </a:lnTo>
                <a:lnTo>
                  <a:pt x="56" y="2791"/>
                </a:lnTo>
                <a:lnTo>
                  <a:pt x="121" y="1866"/>
                </a:lnTo>
                <a:lnTo>
                  <a:pt x="207" y="1095"/>
                </a:lnTo>
                <a:lnTo>
                  <a:pt x="309" y="506"/>
                </a:lnTo>
                <a:lnTo>
                  <a:pt x="425" y="132"/>
                </a:lnTo>
                <a:lnTo>
                  <a:pt x="552" y="0"/>
                </a:lnTo>
                <a:lnTo>
                  <a:pt x="21048" y="0"/>
                </a:lnTo>
                <a:lnTo>
                  <a:pt x="21175" y="132"/>
                </a:lnTo>
                <a:lnTo>
                  <a:pt x="21291" y="506"/>
                </a:lnTo>
                <a:lnTo>
                  <a:pt x="21393" y="1095"/>
                </a:lnTo>
                <a:lnTo>
                  <a:pt x="21479" y="1866"/>
                </a:lnTo>
                <a:lnTo>
                  <a:pt x="21544" y="2791"/>
                </a:lnTo>
                <a:lnTo>
                  <a:pt x="21585" y="3840"/>
                </a:lnTo>
                <a:lnTo>
                  <a:pt x="21600" y="4982"/>
                </a:lnTo>
                <a:lnTo>
                  <a:pt x="21600" y="16618"/>
                </a:lnTo>
                <a:lnTo>
                  <a:pt x="21585" y="17760"/>
                </a:lnTo>
                <a:lnTo>
                  <a:pt x="21544" y="18809"/>
                </a:lnTo>
                <a:lnTo>
                  <a:pt x="21479" y="19734"/>
                </a:lnTo>
                <a:lnTo>
                  <a:pt x="21393" y="20506"/>
                </a:lnTo>
                <a:lnTo>
                  <a:pt x="21291" y="21094"/>
                </a:lnTo>
                <a:lnTo>
                  <a:pt x="21175" y="21468"/>
                </a:lnTo>
                <a:lnTo>
                  <a:pt x="21048" y="21600"/>
                </a:lnTo>
                <a:lnTo>
                  <a:pt x="552" y="21600"/>
                </a:lnTo>
                <a:lnTo>
                  <a:pt x="425" y="21468"/>
                </a:lnTo>
                <a:lnTo>
                  <a:pt x="309" y="21094"/>
                </a:lnTo>
                <a:lnTo>
                  <a:pt x="207" y="20506"/>
                </a:lnTo>
                <a:lnTo>
                  <a:pt x="121" y="19734"/>
                </a:lnTo>
                <a:lnTo>
                  <a:pt x="56" y="18809"/>
                </a:lnTo>
                <a:lnTo>
                  <a:pt x="15" y="17760"/>
                </a:lnTo>
                <a:lnTo>
                  <a:pt x="0" y="16618"/>
                </a:lnTo>
                <a:close/>
              </a:path>
            </a:pathLst>
          </a:custGeom>
          <a:ln w="25681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3" name="Shape 353"/>
          <p:cNvSpPr/>
          <p:nvPr/>
        </p:nvSpPr>
        <p:spPr>
          <a:xfrm>
            <a:off x="1663699" y="1838395"/>
            <a:ext cx="1532257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4">
                <a:solidFill>
                  <a:srgbClr val="002D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Knowledge</a:t>
            </a:r>
          </a:p>
        </p:txBody>
      </p:sp>
      <p:sp>
        <p:nvSpPr>
          <p:cNvPr id="354" name="Shape 354"/>
          <p:cNvSpPr/>
          <p:nvPr/>
        </p:nvSpPr>
        <p:spPr>
          <a:xfrm>
            <a:off x="3603823" y="1911535"/>
            <a:ext cx="595328" cy="152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149" y="452"/>
                </a:lnTo>
                <a:lnTo>
                  <a:pt x="0" y="2160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5" name="Shape 355"/>
          <p:cNvSpPr/>
          <p:nvPr/>
        </p:nvSpPr>
        <p:spPr>
          <a:xfrm>
            <a:off x="4163786" y="1875007"/>
            <a:ext cx="96547" cy="85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839" y="8954"/>
                </a:lnTo>
                <a:lnTo>
                  <a:pt x="4916" y="21600"/>
                </a:lnTo>
                <a:lnTo>
                  <a:pt x="21600" y="5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6" name="Shape 356"/>
          <p:cNvSpPr/>
          <p:nvPr/>
        </p:nvSpPr>
        <p:spPr>
          <a:xfrm>
            <a:off x="3603838" y="2070782"/>
            <a:ext cx="599386" cy="12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147" y="21148"/>
                </a:lnTo>
                <a:lnTo>
                  <a:pt x="0" y="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7" name="Shape 357"/>
          <p:cNvSpPr/>
          <p:nvPr/>
        </p:nvSpPr>
        <p:spPr>
          <a:xfrm>
            <a:off x="4169821" y="2143267"/>
            <a:ext cx="95327" cy="8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54" y="0"/>
                </a:moveTo>
                <a:lnTo>
                  <a:pt x="8518" y="12249"/>
                </a:lnTo>
                <a:lnTo>
                  <a:pt x="0" y="21600"/>
                </a:lnTo>
                <a:lnTo>
                  <a:pt x="21600" y="15154"/>
                </a:lnTo>
                <a:lnTo>
                  <a:pt x="3954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8" name="Shape 358"/>
          <p:cNvSpPr/>
          <p:nvPr/>
        </p:nvSpPr>
        <p:spPr>
          <a:xfrm>
            <a:off x="1485051" y="2730500"/>
            <a:ext cx="7538939" cy="860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772"/>
                </a:moveTo>
                <a:lnTo>
                  <a:pt x="0" y="4828"/>
                </a:lnTo>
                <a:lnTo>
                  <a:pt x="15" y="3721"/>
                </a:lnTo>
                <a:lnTo>
                  <a:pt x="56" y="2705"/>
                </a:lnTo>
                <a:lnTo>
                  <a:pt x="121" y="1808"/>
                </a:lnTo>
                <a:lnTo>
                  <a:pt x="206" y="1061"/>
                </a:lnTo>
                <a:lnTo>
                  <a:pt x="309" y="491"/>
                </a:lnTo>
                <a:lnTo>
                  <a:pt x="425" y="128"/>
                </a:lnTo>
                <a:lnTo>
                  <a:pt x="551" y="0"/>
                </a:lnTo>
                <a:lnTo>
                  <a:pt x="21049" y="0"/>
                </a:lnTo>
                <a:lnTo>
                  <a:pt x="21175" y="128"/>
                </a:lnTo>
                <a:lnTo>
                  <a:pt x="21291" y="491"/>
                </a:lnTo>
                <a:lnTo>
                  <a:pt x="21394" y="1061"/>
                </a:lnTo>
                <a:lnTo>
                  <a:pt x="21479" y="1808"/>
                </a:lnTo>
                <a:lnTo>
                  <a:pt x="21544" y="2705"/>
                </a:lnTo>
                <a:lnTo>
                  <a:pt x="21585" y="3721"/>
                </a:lnTo>
                <a:lnTo>
                  <a:pt x="21600" y="4828"/>
                </a:lnTo>
                <a:lnTo>
                  <a:pt x="21600" y="16772"/>
                </a:lnTo>
                <a:lnTo>
                  <a:pt x="21585" y="17879"/>
                </a:lnTo>
                <a:lnTo>
                  <a:pt x="21544" y="18895"/>
                </a:lnTo>
                <a:lnTo>
                  <a:pt x="21479" y="19792"/>
                </a:lnTo>
                <a:lnTo>
                  <a:pt x="21394" y="20539"/>
                </a:lnTo>
                <a:lnTo>
                  <a:pt x="21291" y="21109"/>
                </a:lnTo>
                <a:lnTo>
                  <a:pt x="21175" y="21472"/>
                </a:lnTo>
                <a:lnTo>
                  <a:pt x="21049" y="21600"/>
                </a:lnTo>
                <a:lnTo>
                  <a:pt x="551" y="21600"/>
                </a:lnTo>
                <a:lnTo>
                  <a:pt x="425" y="21472"/>
                </a:lnTo>
                <a:lnTo>
                  <a:pt x="309" y="21109"/>
                </a:lnTo>
                <a:lnTo>
                  <a:pt x="206" y="20539"/>
                </a:lnTo>
                <a:lnTo>
                  <a:pt x="121" y="19792"/>
                </a:lnTo>
                <a:lnTo>
                  <a:pt x="56" y="18895"/>
                </a:lnTo>
                <a:lnTo>
                  <a:pt x="15" y="17879"/>
                </a:lnTo>
                <a:lnTo>
                  <a:pt x="0" y="16772"/>
                </a:lnTo>
                <a:close/>
              </a:path>
            </a:pathLst>
          </a:custGeom>
          <a:ln w="25681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9" name="Shape 359"/>
          <p:cNvSpPr/>
          <p:nvPr/>
        </p:nvSpPr>
        <p:spPr>
          <a:xfrm>
            <a:off x="1612900" y="2943295"/>
            <a:ext cx="2009775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>
                <a:solidFill>
                  <a:srgbClr val="20006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Understanding</a:t>
            </a:r>
          </a:p>
        </p:txBody>
      </p:sp>
      <p:sp>
        <p:nvSpPr>
          <p:cNvPr id="360" name="Shape 360"/>
          <p:cNvSpPr/>
          <p:nvPr/>
        </p:nvSpPr>
        <p:spPr>
          <a:xfrm>
            <a:off x="1485051" y="3873355"/>
            <a:ext cx="7538939" cy="89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2"/>
                </a:moveTo>
                <a:lnTo>
                  <a:pt x="0" y="4628"/>
                </a:lnTo>
                <a:lnTo>
                  <a:pt x="15" y="3567"/>
                </a:lnTo>
                <a:lnTo>
                  <a:pt x="56" y="2593"/>
                </a:lnTo>
                <a:lnTo>
                  <a:pt x="121" y="1734"/>
                </a:lnTo>
                <a:lnTo>
                  <a:pt x="207" y="1017"/>
                </a:lnTo>
                <a:lnTo>
                  <a:pt x="309" y="470"/>
                </a:lnTo>
                <a:lnTo>
                  <a:pt x="425" y="122"/>
                </a:lnTo>
                <a:lnTo>
                  <a:pt x="552" y="0"/>
                </a:lnTo>
                <a:lnTo>
                  <a:pt x="21048" y="0"/>
                </a:lnTo>
                <a:lnTo>
                  <a:pt x="21175" y="122"/>
                </a:lnTo>
                <a:lnTo>
                  <a:pt x="21291" y="470"/>
                </a:lnTo>
                <a:lnTo>
                  <a:pt x="21393" y="1017"/>
                </a:lnTo>
                <a:lnTo>
                  <a:pt x="21479" y="1734"/>
                </a:lnTo>
                <a:lnTo>
                  <a:pt x="21544" y="2593"/>
                </a:lnTo>
                <a:lnTo>
                  <a:pt x="21585" y="3567"/>
                </a:lnTo>
                <a:lnTo>
                  <a:pt x="21600" y="4628"/>
                </a:lnTo>
                <a:lnTo>
                  <a:pt x="21600" y="16972"/>
                </a:lnTo>
                <a:lnTo>
                  <a:pt x="21585" y="18033"/>
                </a:lnTo>
                <a:lnTo>
                  <a:pt x="21544" y="19007"/>
                </a:lnTo>
                <a:lnTo>
                  <a:pt x="21479" y="19866"/>
                </a:lnTo>
                <a:lnTo>
                  <a:pt x="21393" y="20583"/>
                </a:lnTo>
                <a:lnTo>
                  <a:pt x="21291" y="21130"/>
                </a:lnTo>
                <a:lnTo>
                  <a:pt x="21175" y="21478"/>
                </a:lnTo>
                <a:lnTo>
                  <a:pt x="21048" y="21600"/>
                </a:lnTo>
                <a:lnTo>
                  <a:pt x="552" y="21600"/>
                </a:lnTo>
                <a:lnTo>
                  <a:pt x="425" y="21478"/>
                </a:lnTo>
                <a:lnTo>
                  <a:pt x="309" y="21130"/>
                </a:lnTo>
                <a:lnTo>
                  <a:pt x="207" y="20583"/>
                </a:lnTo>
                <a:lnTo>
                  <a:pt x="121" y="19866"/>
                </a:lnTo>
                <a:lnTo>
                  <a:pt x="56" y="19007"/>
                </a:lnTo>
                <a:lnTo>
                  <a:pt x="15" y="18033"/>
                </a:lnTo>
                <a:lnTo>
                  <a:pt x="0" y="16972"/>
                </a:lnTo>
                <a:close/>
              </a:path>
            </a:pathLst>
          </a:custGeom>
          <a:ln w="25681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1638299" y="4111837"/>
            <a:ext cx="1532892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b="1">
                <a:solidFill>
                  <a:srgbClr val="6600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Acceptance</a:t>
            </a:r>
          </a:p>
        </p:txBody>
      </p:sp>
      <p:sp>
        <p:nvSpPr>
          <p:cNvPr id="362" name="Shape 362"/>
          <p:cNvSpPr/>
          <p:nvPr/>
        </p:nvSpPr>
        <p:spPr>
          <a:xfrm>
            <a:off x="1485051" y="5070795"/>
            <a:ext cx="7538939" cy="886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05"/>
                </a:moveTo>
                <a:lnTo>
                  <a:pt x="0" y="4695"/>
                </a:lnTo>
                <a:lnTo>
                  <a:pt x="15" y="3618"/>
                </a:lnTo>
                <a:lnTo>
                  <a:pt x="56" y="2630"/>
                </a:lnTo>
                <a:lnTo>
                  <a:pt x="121" y="1759"/>
                </a:lnTo>
                <a:lnTo>
                  <a:pt x="207" y="1031"/>
                </a:lnTo>
                <a:lnTo>
                  <a:pt x="309" y="477"/>
                </a:lnTo>
                <a:lnTo>
                  <a:pt x="425" y="124"/>
                </a:lnTo>
                <a:lnTo>
                  <a:pt x="552" y="0"/>
                </a:lnTo>
                <a:lnTo>
                  <a:pt x="21048" y="0"/>
                </a:lnTo>
                <a:lnTo>
                  <a:pt x="21175" y="124"/>
                </a:lnTo>
                <a:lnTo>
                  <a:pt x="21291" y="477"/>
                </a:lnTo>
                <a:lnTo>
                  <a:pt x="21393" y="1031"/>
                </a:lnTo>
                <a:lnTo>
                  <a:pt x="21479" y="1759"/>
                </a:lnTo>
                <a:lnTo>
                  <a:pt x="21544" y="2630"/>
                </a:lnTo>
                <a:lnTo>
                  <a:pt x="21585" y="3618"/>
                </a:lnTo>
                <a:lnTo>
                  <a:pt x="21600" y="4695"/>
                </a:lnTo>
                <a:lnTo>
                  <a:pt x="21600" y="16905"/>
                </a:lnTo>
                <a:lnTo>
                  <a:pt x="21585" y="17982"/>
                </a:lnTo>
                <a:lnTo>
                  <a:pt x="21544" y="18970"/>
                </a:lnTo>
                <a:lnTo>
                  <a:pt x="21479" y="19841"/>
                </a:lnTo>
                <a:lnTo>
                  <a:pt x="21393" y="20569"/>
                </a:lnTo>
                <a:lnTo>
                  <a:pt x="21291" y="21123"/>
                </a:lnTo>
                <a:lnTo>
                  <a:pt x="21175" y="21476"/>
                </a:lnTo>
                <a:lnTo>
                  <a:pt x="21048" y="21600"/>
                </a:lnTo>
                <a:lnTo>
                  <a:pt x="552" y="21600"/>
                </a:lnTo>
                <a:lnTo>
                  <a:pt x="425" y="21476"/>
                </a:lnTo>
                <a:lnTo>
                  <a:pt x="309" y="21123"/>
                </a:lnTo>
                <a:lnTo>
                  <a:pt x="207" y="20569"/>
                </a:lnTo>
                <a:lnTo>
                  <a:pt x="121" y="19841"/>
                </a:lnTo>
                <a:lnTo>
                  <a:pt x="56" y="18970"/>
                </a:lnTo>
                <a:lnTo>
                  <a:pt x="15" y="17982"/>
                </a:lnTo>
                <a:lnTo>
                  <a:pt x="0" y="16905"/>
                </a:lnTo>
                <a:close/>
              </a:path>
            </a:pathLst>
          </a:custGeom>
          <a:ln w="25681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3" name="Shape 363"/>
          <p:cNvSpPr/>
          <p:nvPr/>
        </p:nvSpPr>
        <p:spPr>
          <a:xfrm>
            <a:off x="1676399" y="5305495"/>
            <a:ext cx="1234442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4">
                <a:solidFill>
                  <a:srgbClr val="8613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Behavior</a:t>
            </a:r>
          </a:p>
        </p:txBody>
      </p:sp>
      <p:sp>
        <p:nvSpPr>
          <p:cNvPr id="364" name="Shape 364"/>
          <p:cNvSpPr/>
          <p:nvPr/>
        </p:nvSpPr>
        <p:spPr>
          <a:xfrm>
            <a:off x="4356099" y="3997678"/>
            <a:ext cx="3426461" cy="57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Have </a:t>
            </a:r>
            <a:r>
              <a:rPr spc="4" dirty="0"/>
              <a:t>tolerance </a:t>
            </a:r>
            <a:r>
              <a:rPr dirty="0"/>
              <a:t>for</a:t>
            </a:r>
            <a:r>
              <a:rPr spc="-180" dirty="0"/>
              <a:t> </a:t>
            </a:r>
            <a:r>
              <a:rPr dirty="0"/>
              <a:t>differences  Demonstrate respect for</a:t>
            </a:r>
            <a:r>
              <a:rPr spc="-65" dirty="0"/>
              <a:t> </a:t>
            </a:r>
            <a:r>
              <a:rPr dirty="0"/>
              <a:t>all</a:t>
            </a:r>
          </a:p>
        </p:txBody>
      </p:sp>
      <p:sp>
        <p:nvSpPr>
          <p:cNvPr id="365" name="Shape 365"/>
          <p:cNvSpPr/>
          <p:nvPr/>
        </p:nvSpPr>
        <p:spPr>
          <a:xfrm>
            <a:off x="4356356" y="5178892"/>
            <a:ext cx="4391661" cy="57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Develop</a:t>
            </a:r>
            <a:r>
              <a:rPr spc="-15" dirty="0"/>
              <a:t> </a:t>
            </a:r>
            <a:r>
              <a:rPr dirty="0"/>
              <a:t>self-awareness</a:t>
            </a:r>
          </a:p>
          <a:p>
            <a:pPr indent="127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Develop </a:t>
            </a:r>
            <a:r>
              <a:rPr spc="4" dirty="0"/>
              <a:t>stronger communication</a:t>
            </a:r>
            <a:r>
              <a:rPr spc="-135" dirty="0"/>
              <a:t> </a:t>
            </a:r>
            <a:r>
              <a:rPr dirty="0"/>
              <a:t>skills</a:t>
            </a:r>
          </a:p>
        </p:txBody>
      </p:sp>
      <p:sp>
        <p:nvSpPr>
          <p:cNvPr id="366" name="Shape 366"/>
          <p:cNvSpPr/>
          <p:nvPr/>
        </p:nvSpPr>
        <p:spPr>
          <a:xfrm>
            <a:off x="4356356" y="1699121"/>
            <a:ext cx="3056891" cy="579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300"/>
              </a:lnSpc>
              <a:spcBef>
                <a:spcPts val="1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Avoid</a:t>
            </a:r>
            <a:r>
              <a:rPr spc="-15" dirty="0"/>
              <a:t> </a:t>
            </a:r>
            <a:r>
              <a:rPr spc="4" dirty="0"/>
              <a:t>stereotypes</a:t>
            </a:r>
          </a:p>
          <a:p>
            <a:pPr indent="12700">
              <a:lnSpc>
                <a:spcPts val="23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Have facts and</a:t>
            </a:r>
            <a:r>
              <a:rPr spc="-114" dirty="0"/>
              <a:t> </a:t>
            </a:r>
            <a:r>
              <a:rPr dirty="0"/>
              <a:t>information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4356356" y="2829394"/>
            <a:ext cx="3884930" cy="579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300"/>
              </a:lnSpc>
              <a:spcBef>
                <a:spcPts val="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Have an awareness of differences  Communicate</a:t>
            </a:r>
            <a:r>
              <a:rPr spc="-25" dirty="0"/>
              <a:t> </a:t>
            </a:r>
            <a:r>
              <a:rPr dirty="0"/>
              <a:t>empathy</a:t>
            </a:r>
          </a:p>
        </p:txBody>
      </p:sp>
      <p:sp>
        <p:nvSpPr>
          <p:cNvPr id="368" name="Shape 368"/>
          <p:cNvSpPr/>
          <p:nvPr/>
        </p:nvSpPr>
        <p:spPr>
          <a:xfrm>
            <a:off x="3629516" y="3041552"/>
            <a:ext cx="595315" cy="15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149" y="452"/>
                </a:lnTo>
                <a:lnTo>
                  <a:pt x="0" y="2160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9" name="Shape 369"/>
          <p:cNvSpPr/>
          <p:nvPr/>
        </p:nvSpPr>
        <p:spPr>
          <a:xfrm>
            <a:off x="4189467" y="3005024"/>
            <a:ext cx="96560" cy="85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838" y="8954"/>
                </a:lnTo>
                <a:lnTo>
                  <a:pt x="4915" y="21600"/>
                </a:lnTo>
                <a:lnTo>
                  <a:pt x="21600" y="5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0" name="Shape 370"/>
          <p:cNvSpPr/>
          <p:nvPr/>
        </p:nvSpPr>
        <p:spPr>
          <a:xfrm>
            <a:off x="3629519" y="3200800"/>
            <a:ext cx="599386" cy="12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147" y="21145"/>
                </a:lnTo>
                <a:lnTo>
                  <a:pt x="0" y="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1" name="Shape 371"/>
          <p:cNvSpPr/>
          <p:nvPr/>
        </p:nvSpPr>
        <p:spPr>
          <a:xfrm>
            <a:off x="4195505" y="3273285"/>
            <a:ext cx="95327" cy="86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54" y="0"/>
                </a:moveTo>
                <a:lnTo>
                  <a:pt x="8518" y="12249"/>
                </a:lnTo>
                <a:lnTo>
                  <a:pt x="0" y="21600"/>
                </a:lnTo>
                <a:lnTo>
                  <a:pt x="21600" y="15151"/>
                </a:lnTo>
                <a:lnTo>
                  <a:pt x="3954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2" name="Shape 372"/>
          <p:cNvSpPr/>
          <p:nvPr/>
        </p:nvSpPr>
        <p:spPr>
          <a:xfrm>
            <a:off x="3616676" y="4197253"/>
            <a:ext cx="595315" cy="15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149" y="452"/>
                </a:lnTo>
                <a:lnTo>
                  <a:pt x="0" y="2160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3" name="Shape 373"/>
          <p:cNvSpPr/>
          <p:nvPr/>
        </p:nvSpPr>
        <p:spPr>
          <a:xfrm>
            <a:off x="4176626" y="4160727"/>
            <a:ext cx="96560" cy="85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838" y="8954"/>
                </a:lnTo>
                <a:lnTo>
                  <a:pt x="4915" y="21600"/>
                </a:lnTo>
                <a:lnTo>
                  <a:pt x="21600" y="5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4" name="Shape 374"/>
          <p:cNvSpPr/>
          <p:nvPr/>
        </p:nvSpPr>
        <p:spPr>
          <a:xfrm>
            <a:off x="3616678" y="4356498"/>
            <a:ext cx="599386" cy="12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147" y="21145"/>
                </a:lnTo>
                <a:lnTo>
                  <a:pt x="0" y="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5" name="Shape 375"/>
          <p:cNvSpPr/>
          <p:nvPr/>
        </p:nvSpPr>
        <p:spPr>
          <a:xfrm>
            <a:off x="4182664" y="4428983"/>
            <a:ext cx="95327" cy="86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54" y="0"/>
                </a:moveTo>
                <a:lnTo>
                  <a:pt x="8518" y="12252"/>
                </a:lnTo>
                <a:lnTo>
                  <a:pt x="0" y="21600"/>
                </a:lnTo>
                <a:lnTo>
                  <a:pt x="21600" y="15154"/>
                </a:lnTo>
                <a:lnTo>
                  <a:pt x="3954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6" name="Shape 376"/>
          <p:cNvSpPr/>
          <p:nvPr/>
        </p:nvSpPr>
        <p:spPr>
          <a:xfrm>
            <a:off x="3629505" y="5378636"/>
            <a:ext cx="595328" cy="152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149" y="452"/>
                </a:lnTo>
                <a:lnTo>
                  <a:pt x="0" y="2160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7" name="Shape 377"/>
          <p:cNvSpPr/>
          <p:nvPr/>
        </p:nvSpPr>
        <p:spPr>
          <a:xfrm>
            <a:off x="4189467" y="5342108"/>
            <a:ext cx="96560" cy="85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838" y="8954"/>
                </a:lnTo>
                <a:lnTo>
                  <a:pt x="4915" y="21600"/>
                </a:lnTo>
                <a:lnTo>
                  <a:pt x="21600" y="5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8" name="Shape 378"/>
          <p:cNvSpPr/>
          <p:nvPr/>
        </p:nvSpPr>
        <p:spPr>
          <a:xfrm>
            <a:off x="3629519" y="5537880"/>
            <a:ext cx="599386" cy="12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147" y="21148"/>
                </a:lnTo>
                <a:lnTo>
                  <a:pt x="0" y="0"/>
                </a:lnTo>
              </a:path>
            </a:pathLst>
          </a:custGeom>
          <a:ln w="25681">
            <a:solidFill>
              <a:schemeClr val="accent2">
                <a:satOff val="-4966"/>
                <a:lumOff val="-10549"/>
              </a:scheme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9" name="Shape 379"/>
          <p:cNvSpPr/>
          <p:nvPr/>
        </p:nvSpPr>
        <p:spPr>
          <a:xfrm>
            <a:off x="4195505" y="5610366"/>
            <a:ext cx="95327" cy="86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54" y="0"/>
                </a:moveTo>
                <a:lnTo>
                  <a:pt x="8518" y="12252"/>
                </a:lnTo>
                <a:lnTo>
                  <a:pt x="0" y="21600"/>
                </a:lnTo>
                <a:lnTo>
                  <a:pt x="21600" y="15154"/>
                </a:lnTo>
                <a:lnTo>
                  <a:pt x="3954" y="0"/>
                </a:lnTo>
                <a:close/>
              </a:path>
            </a:pathLst>
          </a:cu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0" name="Shape 380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1" name="Shape 381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2741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101600"/>
          </a:lstStyle>
          <a:p>
            <a:fld id="{86CB4B4D-7CA3-9044-876B-883B54F8677D}" type="slidenum">
              <a:t>30</a:t>
            </a:fld>
            <a:endParaRPr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4" name="Shape 384"/>
          <p:cNvSpPr/>
          <p:nvPr/>
        </p:nvSpPr>
        <p:spPr>
          <a:xfrm>
            <a:off x="1369572" y="2051543"/>
            <a:ext cx="240030" cy="28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1.</a:t>
            </a:r>
          </a:p>
        </p:txBody>
      </p:sp>
      <p:sp>
        <p:nvSpPr>
          <p:cNvPr id="385" name="Shape 385"/>
          <p:cNvSpPr/>
          <p:nvPr/>
        </p:nvSpPr>
        <p:spPr>
          <a:xfrm>
            <a:off x="1816186" y="2054624"/>
            <a:ext cx="1675765" cy="28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Say </a:t>
            </a:r>
            <a:r>
              <a:rPr spc="0" dirty="0"/>
              <a:t>no</a:t>
            </a:r>
            <a:r>
              <a:rPr spc="-164" dirty="0"/>
              <a:t> </a:t>
            </a:r>
            <a:r>
              <a:rPr spc="-15" dirty="0"/>
              <a:t>clearly.</a:t>
            </a:r>
          </a:p>
        </p:txBody>
      </p:sp>
      <p:sp>
        <p:nvSpPr>
          <p:cNvPr id="386" name="Shape 386"/>
          <p:cNvSpPr/>
          <p:nvPr/>
        </p:nvSpPr>
        <p:spPr>
          <a:xfrm>
            <a:off x="1369572" y="2553334"/>
            <a:ext cx="3530601" cy="420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572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	</a:t>
            </a:r>
            <a:r>
              <a:rPr sz="3000" baseline="1387" dirty="0"/>
              <a:t>Document the</a:t>
            </a:r>
            <a:r>
              <a:rPr sz="3000" spc="-217" baseline="1387" dirty="0"/>
              <a:t> </a:t>
            </a:r>
            <a:r>
              <a:rPr sz="3000" baseline="1387" dirty="0"/>
              <a:t>harassment.</a:t>
            </a:r>
          </a:p>
        </p:txBody>
      </p:sp>
      <p:sp>
        <p:nvSpPr>
          <p:cNvPr id="387" name="Shape 387"/>
          <p:cNvSpPr/>
          <p:nvPr/>
        </p:nvSpPr>
        <p:spPr>
          <a:xfrm>
            <a:off x="1369572" y="3232924"/>
            <a:ext cx="240030" cy="28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3.</a:t>
            </a:r>
          </a:p>
        </p:txBody>
      </p:sp>
      <p:sp>
        <p:nvSpPr>
          <p:cNvPr id="388" name="Shape 388"/>
          <p:cNvSpPr/>
          <p:nvPr/>
        </p:nvSpPr>
        <p:spPr>
          <a:xfrm>
            <a:off x="1816099" y="3235749"/>
            <a:ext cx="3969386" cy="579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300"/>
              </a:lnSpc>
              <a:spcBef>
                <a:spcPts val="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Report </a:t>
            </a:r>
            <a:r>
              <a:rPr spc="-9" dirty="0"/>
              <a:t>immediately, </a:t>
            </a:r>
            <a:r>
              <a:rPr dirty="0"/>
              <a:t>no matter how  slight </a:t>
            </a:r>
            <a:r>
              <a:rPr spc="4" dirty="0"/>
              <a:t>the </a:t>
            </a:r>
            <a:r>
              <a:rPr dirty="0"/>
              <a:t>actions </a:t>
            </a:r>
            <a:r>
              <a:rPr spc="4" dirty="0"/>
              <a:t>may</a:t>
            </a:r>
            <a:r>
              <a:rPr spc="-60" dirty="0"/>
              <a:t> </a:t>
            </a:r>
            <a:r>
              <a:rPr spc="4" dirty="0"/>
              <a:t>seem.</a:t>
            </a:r>
          </a:p>
        </p:txBody>
      </p:sp>
      <p:sp>
        <p:nvSpPr>
          <p:cNvPr id="389" name="Shape 389"/>
          <p:cNvSpPr/>
          <p:nvPr/>
        </p:nvSpPr>
        <p:spPr>
          <a:xfrm>
            <a:off x="1369485" y="4124631"/>
            <a:ext cx="5819776" cy="1339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57200" algn="l"/>
              </a:tabLst>
              <a:defRPr sz="3000" baseline="1387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4.	</a:t>
            </a:r>
            <a:r>
              <a:rPr sz="2000" spc="4" baseline="0" dirty="0"/>
              <a:t>Know </a:t>
            </a:r>
            <a:r>
              <a:rPr sz="2000" baseline="0" dirty="0"/>
              <a:t>that </a:t>
            </a:r>
            <a:r>
              <a:rPr sz="2000" spc="4" baseline="0" dirty="0"/>
              <a:t>you </a:t>
            </a:r>
            <a:r>
              <a:rPr sz="2000" baseline="0" dirty="0"/>
              <a:t>are protected </a:t>
            </a:r>
            <a:r>
              <a:rPr sz="2000" spc="4" baseline="0" dirty="0"/>
              <a:t>from</a:t>
            </a:r>
            <a:r>
              <a:rPr sz="2000" spc="-164" baseline="0" dirty="0"/>
              <a:t> </a:t>
            </a:r>
            <a:r>
              <a:rPr sz="2000" spc="-4" baseline="0" dirty="0"/>
              <a:t>retaliation.</a:t>
            </a:r>
            <a:endParaRPr sz="2000" baseline="-13918" dirty="0"/>
          </a:p>
          <a:p>
            <a:pPr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baseline="-13918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baseline="-13918" dirty="0"/>
          </a:p>
          <a:p>
            <a:pPr indent="1919604">
              <a:defRPr sz="2000" b="1">
                <a:solidFill>
                  <a:srgbClr val="CB2F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 </a:t>
            </a:r>
            <a:r>
              <a:rPr spc="4" dirty="0"/>
              <a:t>not </a:t>
            </a:r>
            <a:r>
              <a:rPr dirty="0"/>
              <a:t>let </a:t>
            </a:r>
            <a:r>
              <a:rPr spc="4" dirty="0"/>
              <a:t>harassment</a:t>
            </a:r>
            <a:r>
              <a:rPr spc="-290" dirty="0"/>
              <a:t> </a:t>
            </a:r>
            <a:r>
              <a:rPr dirty="0"/>
              <a:t>continue!</a:t>
            </a:r>
          </a:p>
        </p:txBody>
      </p:sp>
      <p:sp>
        <p:nvSpPr>
          <p:cNvPr id="390" name="Shape 390"/>
          <p:cNvSpPr/>
          <p:nvPr/>
        </p:nvSpPr>
        <p:spPr>
          <a:xfrm>
            <a:off x="6103580" y="1775091"/>
            <a:ext cx="3339377" cy="27488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901065" y="579682"/>
            <a:ext cx="8595895" cy="579608"/>
          </a:xfrm>
          <a:prstGeom prst="rect">
            <a:avLst/>
          </a:prstGeom>
        </p:spPr>
        <p:txBody>
          <a:bodyPr/>
          <a:lstStyle/>
          <a:p>
            <a:pPr indent="483234">
              <a:spcBef>
                <a:spcPts val="100"/>
              </a:spcBef>
              <a:defRPr spc="-100"/>
            </a:pPr>
            <a:r>
              <a:rPr dirty="0"/>
              <a:t>If</a:t>
            </a:r>
            <a:r>
              <a:rPr spc="-500" dirty="0"/>
              <a:t>  </a:t>
            </a:r>
            <a:r>
              <a:rPr spc="-200" dirty="0"/>
              <a:t>You </a:t>
            </a:r>
            <a:r>
              <a:rPr spc="-500" dirty="0"/>
              <a:t> </a:t>
            </a:r>
            <a:r>
              <a:rPr dirty="0"/>
              <a:t>See,</a:t>
            </a:r>
            <a:r>
              <a:rPr spc="-500" dirty="0"/>
              <a:t> </a:t>
            </a:r>
            <a:r>
              <a:rPr dirty="0"/>
              <a:t>Hear, or</a:t>
            </a:r>
            <a:r>
              <a:rPr spc="100" dirty="0"/>
              <a:t> </a:t>
            </a:r>
            <a:r>
              <a:rPr dirty="0"/>
              <a:t>Experience:  Take </a:t>
            </a:r>
            <a:r>
              <a:rPr spc="-200" dirty="0"/>
              <a:t>Action</a:t>
            </a:r>
          </a:p>
        </p:txBody>
      </p:sp>
      <p:sp>
        <p:nvSpPr>
          <p:cNvPr id="392" name="Shape 392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2741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101600"/>
          </a:lstStyle>
          <a:p>
            <a:fld id="{86CB4B4D-7CA3-9044-876B-883B54F8677D}" type="slidenum">
              <a:t>31</a:t>
            </a:fld>
            <a:endParaRPr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5758205" y="3928617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6" name="Shape 396"/>
          <p:cNvSpPr/>
          <p:nvPr/>
        </p:nvSpPr>
        <p:spPr>
          <a:xfrm>
            <a:off x="1372039" y="1296580"/>
            <a:ext cx="7933057" cy="528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38150" indent="25400">
              <a:lnSpc>
                <a:spcPct val="101099"/>
              </a:lnSpc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Due </a:t>
            </a:r>
            <a:r>
              <a:rPr spc="0" dirty="0"/>
              <a:t>to </a:t>
            </a:r>
            <a:r>
              <a:rPr dirty="0"/>
              <a:t>the very serious </a:t>
            </a:r>
            <a:r>
              <a:rPr spc="0" dirty="0"/>
              <a:t>nature of harassment, discrimination and  retaliation, </a:t>
            </a:r>
            <a:r>
              <a:rPr dirty="0"/>
              <a:t>you </a:t>
            </a:r>
            <a:r>
              <a:rPr spc="0" dirty="0"/>
              <a:t>must report </a:t>
            </a:r>
            <a:r>
              <a:rPr dirty="0"/>
              <a:t>your concerns </a:t>
            </a:r>
            <a:r>
              <a:rPr spc="0" dirty="0"/>
              <a:t>to one of </a:t>
            </a:r>
            <a:r>
              <a:rPr dirty="0"/>
              <a:t>the </a:t>
            </a:r>
            <a:r>
              <a:rPr spc="0" dirty="0"/>
              <a:t>individuals  listed</a:t>
            </a:r>
            <a:r>
              <a:rPr spc="-15" dirty="0"/>
              <a:t> </a:t>
            </a:r>
            <a:r>
              <a:rPr spc="0" dirty="0"/>
              <a:t>below: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608965" indent="-372109">
              <a:buSzPct val="100000"/>
              <a:buAutoNum type="arabicPeriod"/>
              <a:tabLst>
                <a:tab pos="584200" algn="l"/>
                <a:tab pos="5842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Discuss any </a:t>
            </a:r>
            <a:r>
              <a:rPr spc="4" dirty="0"/>
              <a:t>concern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the:</a:t>
            </a:r>
          </a:p>
          <a:p>
            <a:pPr marR="3525520" indent="2564764"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Director of</a:t>
            </a:r>
            <a:r>
              <a:rPr spc="-355" dirty="0"/>
              <a:t>    </a:t>
            </a:r>
            <a:r>
              <a:rPr spc="-49" dirty="0"/>
              <a:t>ATFS  </a:t>
            </a:r>
            <a:r>
              <a:rPr lang="en-US" spc="-49" dirty="0"/>
              <a:t>  </a:t>
            </a:r>
          </a:p>
          <a:p>
            <a:pPr marR="3525520" indent="2564764"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(202)</a:t>
            </a:r>
            <a:r>
              <a:rPr spc="-67" dirty="0"/>
              <a:t> </a:t>
            </a:r>
            <a:r>
              <a:rPr dirty="0"/>
              <a:t>765-3529</a:t>
            </a:r>
          </a:p>
          <a:p>
            <a:pPr indent="2564764">
              <a:lnSpc>
                <a:spcPts val="2300"/>
              </a:lnSpc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2000 </a:t>
            </a:r>
            <a:r>
              <a:rPr spc="9" dirty="0"/>
              <a:t>M </a:t>
            </a:r>
            <a:r>
              <a:rPr dirty="0"/>
              <a:t>St, </a:t>
            </a:r>
            <a:r>
              <a:rPr spc="-49" dirty="0"/>
              <a:t>NW, </a:t>
            </a:r>
            <a:r>
              <a:rPr spc="4" dirty="0"/>
              <a:t>Suite</a:t>
            </a:r>
            <a:r>
              <a:rPr spc="-22" dirty="0"/>
              <a:t> </a:t>
            </a:r>
            <a:r>
              <a:rPr dirty="0"/>
              <a:t>550</a:t>
            </a:r>
          </a:p>
          <a:p>
            <a:pPr indent="2564129">
              <a:lnSpc>
                <a:spcPts val="2300"/>
              </a:lnSpc>
              <a:defRPr spc="-13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Washington, </a:t>
            </a:r>
            <a:r>
              <a:rPr spc="4" dirty="0"/>
              <a:t>DC</a:t>
            </a:r>
            <a:r>
              <a:rPr spc="-22" dirty="0"/>
              <a:t> </a:t>
            </a:r>
            <a:r>
              <a:rPr spc="0" dirty="0"/>
              <a:t>20036</a:t>
            </a:r>
          </a:p>
          <a:p>
            <a:pPr indent="2564129">
              <a:lnSpc>
                <a:spcPts val="2300"/>
              </a:lnSpc>
              <a:defRPr spc="-13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pc="0" dirty="0"/>
          </a:p>
          <a:p>
            <a:pPr marL="608965" marR="5080" indent="-355600">
              <a:lnSpc>
                <a:spcPct val="98400"/>
              </a:lnSpc>
              <a:spcBef>
                <a:spcPts val="1600"/>
              </a:spcBef>
              <a:buSzPct val="100000"/>
              <a:buAutoNum type="arabicPeriod" startAt="2"/>
              <a:tabLst>
                <a:tab pos="596900" algn="l"/>
                <a:tab pos="6096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</a:t>
            </a:r>
            <a:r>
              <a:rPr spc="4" dirty="0"/>
              <a:t>you </a:t>
            </a:r>
            <a:r>
              <a:rPr dirty="0"/>
              <a:t>are not satisfied after </a:t>
            </a:r>
            <a:r>
              <a:rPr spc="4" dirty="0"/>
              <a:t>you speak </a:t>
            </a:r>
            <a:r>
              <a:rPr dirty="0"/>
              <a:t>with </a:t>
            </a:r>
            <a:r>
              <a:rPr spc="4" dirty="0"/>
              <a:t>the </a:t>
            </a:r>
            <a:r>
              <a:rPr dirty="0"/>
              <a:t>Director of</a:t>
            </a:r>
            <a:r>
              <a:rPr spc="-310" dirty="0"/>
              <a:t> </a:t>
            </a:r>
            <a:r>
              <a:rPr spc="4" dirty="0"/>
              <a:t>ATFS,  </a:t>
            </a:r>
            <a:r>
              <a:rPr dirty="0"/>
              <a:t>or if </a:t>
            </a:r>
            <a:r>
              <a:rPr spc="4" dirty="0"/>
              <a:t>you </a:t>
            </a:r>
            <a:r>
              <a:rPr dirty="0"/>
              <a:t>feel that </a:t>
            </a:r>
            <a:r>
              <a:rPr spc="4" dirty="0"/>
              <a:t>you cannot speak </a:t>
            </a:r>
            <a:r>
              <a:rPr dirty="0"/>
              <a:t>to </a:t>
            </a:r>
            <a:r>
              <a:rPr spc="4" dirty="0"/>
              <a:t>the </a:t>
            </a:r>
            <a:r>
              <a:rPr dirty="0"/>
              <a:t>Director of </a:t>
            </a:r>
            <a:r>
              <a:rPr spc="4" dirty="0"/>
              <a:t>ATFS,  </a:t>
            </a:r>
            <a:r>
              <a:rPr dirty="0"/>
              <a:t>discuss </a:t>
            </a:r>
            <a:r>
              <a:rPr spc="4" dirty="0"/>
              <a:t>your concern</a:t>
            </a:r>
            <a:r>
              <a:rPr spc="-9" dirty="0"/>
              <a:t> </a:t>
            </a:r>
            <a:r>
              <a:rPr dirty="0"/>
              <a:t>with:</a:t>
            </a:r>
          </a:p>
          <a:p>
            <a:pPr marR="2042160" indent="2501264">
              <a:lnSpc>
                <a:spcPts val="2400"/>
              </a:lnSpc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Director of </a:t>
            </a:r>
            <a:r>
              <a:rPr spc="4" dirty="0"/>
              <a:t>Human </a:t>
            </a:r>
            <a:r>
              <a:rPr dirty="0"/>
              <a:t>Resources  </a:t>
            </a:r>
            <a:endParaRPr lang="en-US" dirty="0"/>
          </a:p>
          <a:p>
            <a:pPr marR="2042160" indent="2501264">
              <a:lnSpc>
                <a:spcPts val="2400"/>
              </a:lnSpc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(202)</a:t>
            </a:r>
            <a:r>
              <a:rPr spc="-4" dirty="0"/>
              <a:t> </a:t>
            </a:r>
            <a:r>
              <a:rPr dirty="0"/>
              <a:t>765-3561</a:t>
            </a:r>
          </a:p>
          <a:p>
            <a:pPr indent="2501264">
              <a:lnSpc>
                <a:spcPts val="2300"/>
              </a:lnSpc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2000 </a:t>
            </a:r>
            <a:r>
              <a:rPr spc="9" dirty="0"/>
              <a:t>M </a:t>
            </a:r>
            <a:r>
              <a:rPr dirty="0"/>
              <a:t>St, </a:t>
            </a:r>
            <a:r>
              <a:rPr spc="4" dirty="0"/>
              <a:t>NW, Suite</a:t>
            </a:r>
            <a:r>
              <a:rPr spc="-4" dirty="0"/>
              <a:t> </a:t>
            </a:r>
            <a:r>
              <a:rPr dirty="0"/>
              <a:t>550</a:t>
            </a:r>
          </a:p>
          <a:p>
            <a:pPr indent="2501264">
              <a:defRPr spc="4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Washington, DC</a:t>
            </a:r>
            <a:r>
              <a:rPr spc="121" dirty="0"/>
              <a:t> </a:t>
            </a:r>
            <a:r>
              <a:rPr spc="0" dirty="0"/>
              <a:t>20036</a:t>
            </a:r>
          </a:p>
        </p:txBody>
      </p:sp>
      <p:sp>
        <p:nvSpPr>
          <p:cNvPr id="397" name="Shape 397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8" name="Shape 398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2741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101600"/>
          </a:lstStyle>
          <a:p>
            <a:fld id="{86CB4B4D-7CA3-9044-876B-883B54F8677D}" type="slidenum">
              <a:t>32</a:t>
            </a:fld>
            <a:endParaRPr dirty="0"/>
          </a:p>
        </p:txBody>
      </p:sp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1371599" y="579677"/>
            <a:ext cx="7226272" cy="5187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/>
            </a:pPr>
            <a:r>
              <a:rPr dirty="0"/>
              <a:t>ATFS</a:t>
            </a:r>
            <a:r>
              <a:rPr spc="0" dirty="0"/>
              <a:t> Policy:  Reporting Harassment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5758205" y="3928617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2" name="Shape 402"/>
          <p:cNvSpPr/>
          <p:nvPr/>
        </p:nvSpPr>
        <p:spPr>
          <a:xfrm>
            <a:off x="1410968" y="1489501"/>
            <a:ext cx="7733032" cy="3792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7650" marR="153670" indent="-234950">
              <a:lnSpc>
                <a:spcPts val="2300"/>
              </a:lnSpc>
              <a:spcBef>
                <a:spcPts val="2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AFF </a:t>
            </a:r>
            <a:r>
              <a:rPr spc="0" dirty="0"/>
              <a:t>will investigate </a:t>
            </a:r>
            <a:r>
              <a:rPr dirty="0"/>
              <a:t>the </a:t>
            </a:r>
            <a:r>
              <a:rPr spc="0" dirty="0"/>
              <a:t>report and </a:t>
            </a:r>
            <a:r>
              <a:rPr dirty="0"/>
              <a:t>then take </a:t>
            </a:r>
            <a:r>
              <a:rPr spc="0" dirty="0"/>
              <a:t>prompt, appropriate  remedial action, per relevant </a:t>
            </a:r>
            <a:r>
              <a:rPr dirty="0"/>
              <a:t>AFF </a:t>
            </a:r>
            <a:r>
              <a:rPr spc="0" dirty="0"/>
              <a:t>policies or</a:t>
            </a:r>
            <a:r>
              <a:rPr spc="-229" dirty="0"/>
              <a:t> </a:t>
            </a:r>
            <a:r>
              <a:rPr spc="0" dirty="0"/>
              <a:t>processes.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247650" marR="12700" indent="-234950">
              <a:lnSpc>
                <a:spcPts val="2300"/>
              </a:lnSpc>
              <a:buSzPct val="100000"/>
              <a:buChar char="•"/>
              <a:tabLst>
                <a:tab pos="241300" algn="l"/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</a:t>
            </a:r>
            <a:r>
              <a:rPr spc="0" dirty="0"/>
              <a:t>process ensures </a:t>
            </a:r>
            <a:r>
              <a:rPr dirty="0"/>
              <a:t>the </a:t>
            </a:r>
            <a:r>
              <a:rPr spc="0" dirty="0"/>
              <a:t>validity and details of that </a:t>
            </a:r>
            <a:r>
              <a:rPr dirty="0"/>
              <a:t>claim </a:t>
            </a:r>
            <a:r>
              <a:rPr spc="0" dirty="0"/>
              <a:t>are fully  investigated with </a:t>
            </a:r>
            <a:r>
              <a:rPr dirty="0"/>
              <a:t>a </a:t>
            </a:r>
            <a:r>
              <a:rPr spc="0" dirty="0"/>
              <a:t>fair and due</a:t>
            </a:r>
            <a:r>
              <a:rPr spc="-15" dirty="0"/>
              <a:t> </a:t>
            </a:r>
            <a:r>
              <a:rPr spc="0" dirty="0"/>
              <a:t>process.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247650" marR="798830" indent="-234950">
              <a:lnSpc>
                <a:spcPts val="2300"/>
              </a:lnSpc>
              <a:buSzPct val="100000"/>
              <a:buChar char="•"/>
              <a:tabLst>
                <a:tab pos="241300" algn="l"/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All investigations, discussions, and meetings will be held in  </a:t>
            </a:r>
            <a:r>
              <a:rPr spc="4" dirty="0"/>
              <a:t>confidence </a:t>
            </a:r>
            <a:r>
              <a:rPr dirty="0"/>
              <a:t>and </a:t>
            </a:r>
            <a:r>
              <a:rPr spc="4" dirty="0"/>
              <a:t>shared </a:t>
            </a:r>
            <a:r>
              <a:rPr dirty="0"/>
              <a:t>only on </a:t>
            </a:r>
            <a:r>
              <a:rPr spc="4" dirty="0"/>
              <a:t>a </a:t>
            </a:r>
            <a:r>
              <a:rPr dirty="0"/>
              <a:t>“need to </a:t>
            </a:r>
            <a:r>
              <a:rPr spc="4" dirty="0"/>
              <a:t>know”</a:t>
            </a:r>
            <a:r>
              <a:rPr spc="-65" dirty="0"/>
              <a:t> </a:t>
            </a:r>
            <a:r>
              <a:rPr dirty="0"/>
              <a:t>basis.</a:t>
            </a:r>
          </a:p>
          <a:p>
            <a:pP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247650" indent="-234950">
              <a:buSzPct val="100000"/>
              <a:buChar char="•"/>
              <a:tabLst>
                <a:tab pos="241300" algn="l"/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complainant </a:t>
            </a:r>
            <a:r>
              <a:rPr spc="0" dirty="0"/>
              <a:t>will be notified of what action will be </a:t>
            </a:r>
            <a:r>
              <a:rPr dirty="0"/>
              <a:t>taken </a:t>
            </a:r>
            <a:r>
              <a:rPr spc="0" dirty="0"/>
              <a:t>if</a:t>
            </a:r>
            <a:r>
              <a:rPr spc="-15" dirty="0"/>
              <a:t> </a:t>
            </a:r>
            <a:r>
              <a:rPr spc="0" dirty="0"/>
              <a:t>any.</a:t>
            </a:r>
          </a:p>
          <a:p>
            <a:pPr>
              <a:buSzPct val="100000"/>
              <a:buFont typeface="Arial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0" dirty="0"/>
          </a:p>
          <a:p>
            <a:pPr marL="247650" marR="127635" indent="-234950">
              <a:lnSpc>
                <a:spcPts val="2300"/>
              </a:lnSpc>
              <a:buSzPct val="100000"/>
              <a:buChar char="•"/>
              <a:tabLst>
                <a:tab pos="241300" algn="l"/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Revocation of participation in </a:t>
            </a:r>
            <a:r>
              <a:rPr spc="4" dirty="0"/>
              <a:t>ATFS </a:t>
            </a:r>
            <a:r>
              <a:rPr dirty="0"/>
              <a:t>will result </a:t>
            </a:r>
            <a:r>
              <a:rPr spc="4" dirty="0"/>
              <a:t>from </a:t>
            </a:r>
            <a:r>
              <a:rPr dirty="0"/>
              <a:t>investigations  finding evidence of harassment in any</a:t>
            </a:r>
            <a:r>
              <a:rPr spc="-30" dirty="0"/>
              <a:t> </a:t>
            </a:r>
            <a:r>
              <a:rPr spc="4" dirty="0"/>
              <a:t>form.</a:t>
            </a:r>
          </a:p>
        </p:txBody>
      </p:sp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1371599" y="579677"/>
            <a:ext cx="6920232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908300" algn="l"/>
                <a:tab pos="5626100" algn="l"/>
              </a:tabLst>
              <a:defRPr spc="-200"/>
            </a:pPr>
            <a:r>
              <a:rPr dirty="0"/>
              <a:t>ATFS</a:t>
            </a:r>
            <a:r>
              <a:rPr spc="0" dirty="0"/>
              <a:t> Policy:  Investigating </a:t>
            </a:r>
            <a:r>
              <a:rPr spc="-100" dirty="0"/>
              <a:t>Claims</a:t>
            </a:r>
          </a:p>
        </p:txBody>
      </p:sp>
      <p:sp>
        <p:nvSpPr>
          <p:cNvPr id="404" name="Shape 404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5" name="Shape 405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2741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101600"/>
          </a:lstStyle>
          <a:p>
            <a:fld id="{86CB4B4D-7CA3-9044-876B-883B54F8677D}" type="slidenum">
              <a:t>33</a:t>
            </a:fld>
            <a:endParaRPr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5758205" y="3928617"/>
            <a:ext cx="223609" cy="2236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8" name="Shape 408"/>
          <p:cNvSpPr/>
          <p:nvPr/>
        </p:nvSpPr>
        <p:spPr>
          <a:xfrm>
            <a:off x="8044953" y="586032"/>
            <a:ext cx="1427265" cy="13302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9" name="Shape 409"/>
          <p:cNvSpPr>
            <a:spLocks noGrp="1"/>
          </p:cNvSpPr>
          <p:nvPr>
            <p:ph type="title"/>
          </p:nvPr>
        </p:nvSpPr>
        <p:spPr>
          <a:xfrm>
            <a:off x="1320799" y="668867"/>
            <a:ext cx="5346067" cy="48768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000" spc="-100"/>
            </a:pPr>
            <a:r>
              <a:rPr dirty="0"/>
              <a:t>Your </a:t>
            </a:r>
            <a:r>
              <a:rPr spc="0" dirty="0"/>
              <a:t>Role and</a:t>
            </a:r>
            <a:r>
              <a:rPr dirty="0"/>
              <a:t> </a:t>
            </a:r>
            <a:r>
              <a:rPr spc="0" dirty="0"/>
              <a:t>Responsibility</a:t>
            </a:r>
          </a:p>
        </p:txBody>
      </p:sp>
      <p:sp>
        <p:nvSpPr>
          <p:cNvPr id="410" name="Shape 410"/>
          <p:cNvSpPr/>
          <p:nvPr/>
        </p:nvSpPr>
        <p:spPr>
          <a:xfrm>
            <a:off x="1320799" y="1196257"/>
            <a:ext cx="7892417" cy="543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18465" indent="-280034">
              <a:spcBef>
                <a:spcPts val="100"/>
              </a:spcBef>
              <a:buSzPct val="125000"/>
              <a:buChar char="•"/>
              <a:tabLst>
                <a:tab pos="406400" algn="l"/>
                <a:tab pos="4191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Treat your co-workers </a:t>
            </a:r>
            <a:r>
              <a:rPr spc="-10" dirty="0"/>
              <a:t>with dignity and </a:t>
            </a:r>
            <a:r>
              <a:rPr spc="-5" dirty="0"/>
              <a:t>respect their</a:t>
            </a:r>
            <a:r>
              <a:rPr spc="-50" dirty="0"/>
              <a:t> </a:t>
            </a:r>
            <a:r>
              <a:rPr spc="-10" dirty="0"/>
              <a:t>rights.</a:t>
            </a:r>
          </a:p>
          <a:p>
            <a:pPr>
              <a:buSzPct val="100000"/>
              <a:buFont typeface="Arial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10" dirty="0"/>
          </a:p>
          <a:p>
            <a:pPr marL="418465" indent="-280034">
              <a:buSzPct val="125000"/>
              <a:buChar char="•"/>
              <a:tabLst>
                <a:tab pos="406400" algn="l"/>
                <a:tab pos="419100" algn="l"/>
              </a:tabLst>
              <a:defRPr spc="-3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Value </a:t>
            </a:r>
            <a:r>
              <a:rPr spc="-10" dirty="0"/>
              <a:t>and </a:t>
            </a:r>
            <a:r>
              <a:rPr spc="-5" dirty="0"/>
              <a:t>leverage </a:t>
            </a:r>
            <a:r>
              <a:rPr spc="0" dirty="0"/>
              <a:t>the </a:t>
            </a:r>
            <a:r>
              <a:rPr spc="-5" dirty="0"/>
              <a:t>differences in</a:t>
            </a:r>
            <a:r>
              <a:rPr spc="-305" dirty="0"/>
              <a:t> </a:t>
            </a:r>
            <a:r>
              <a:rPr spc="-5" dirty="0"/>
              <a:t>others.</a:t>
            </a:r>
          </a:p>
          <a:p>
            <a:pPr marL="418465" marR="243204" indent="-280034">
              <a:lnSpc>
                <a:spcPct val="100699"/>
              </a:lnSpc>
              <a:spcBef>
                <a:spcPts val="1600"/>
              </a:spcBef>
              <a:buSzPct val="125000"/>
              <a:buChar char="•"/>
              <a:tabLst>
                <a:tab pos="406400" algn="l"/>
                <a:tab pos="4191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Modify </a:t>
            </a:r>
            <a:r>
              <a:rPr spc="0" dirty="0"/>
              <a:t>communication </a:t>
            </a:r>
            <a:r>
              <a:rPr dirty="0"/>
              <a:t>and behavior based </a:t>
            </a:r>
            <a:r>
              <a:rPr spc="-5" dirty="0"/>
              <a:t>on </a:t>
            </a:r>
            <a:r>
              <a:rPr dirty="0"/>
              <a:t>individual </a:t>
            </a:r>
            <a:r>
              <a:rPr spc="-5" dirty="0"/>
              <a:t>differences, </a:t>
            </a:r>
            <a:r>
              <a:rPr spc="0" dirty="0"/>
              <a:t>for  </a:t>
            </a:r>
            <a:r>
              <a:rPr spc="-25" dirty="0"/>
              <a:t>fair, </a:t>
            </a:r>
            <a:r>
              <a:rPr dirty="0"/>
              <a:t>equitable and </a:t>
            </a:r>
            <a:r>
              <a:rPr spc="-5" dirty="0"/>
              <a:t>inclusive</a:t>
            </a:r>
            <a:r>
              <a:rPr spc="-34" dirty="0"/>
              <a:t> </a:t>
            </a:r>
            <a:r>
              <a:rPr spc="-5" dirty="0"/>
              <a:t>engagement.</a:t>
            </a:r>
          </a:p>
          <a:p>
            <a:pPr marL="418465" indent="-280034">
              <a:spcBef>
                <a:spcPts val="1700"/>
              </a:spcBef>
              <a:buSzPct val="125000"/>
              <a:buChar char="•"/>
              <a:tabLst>
                <a:tab pos="406400" algn="l"/>
                <a:tab pos="4191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Prevent </a:t>
            </a:r>
            <a:r>
              <a:rPr spc="-10" dirty="0"/>
              <a:t>and protect all </a:t>
            </a:r>
            <a:r>
              <a:rPr spc="-5" dirty="0"/>
              <a:t>employees </a:t>
            </a:r>
            <a:r>
              <a:rPr dirty="0"/>
              <a:t>from </a:t>
            </a:r>
            <a:r>
              <a:rPr spc="-10" dirty="0"/>
              <a:t>discrimination </a:t>
            </a:r>
            <a:r>
              <a:rPr spc="-5" dirty="0"/>
              <a:t>and</a:t>
            </a:r>
            <a:r>
              <a:rPr spc="-175" dirty="0"/>
              <a:t> </a:t>
            </a:r>
            <a:r>
              <a:rPr spc="-5" dirty="0"/>
              <a:t>harassment.</a:t>
            </a:r>
          </a:p>
          <a:p>
            <a:pPr marL="418465" indent="-280034">
              <a:spcBef>
                <a:spcPts val="1800"/>
              </a:spcBef>
              <a:buSzPct val="125000"/>
              <a:buChar char="•"/>
              <a:tabLst>
                <a:tab pos="406400" algn="l"/>
                <a:tab pos="4191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</a:t>
            </a:r>
            <a:r>
              <a:rPr spc="-10" dirty="0"/>
              <a:t>you hear something, say</a:t>
            </a:r>
            <a:r>
              <a:rPr spc="-40" dirty="0"/>
              <a:t> </a:t>
            </a:r>
            <a:r>
              <a:rPr spc="-10" dirty="0"/>
              <a:t>something.</a:t>
            </a:r>
          </a:p>
          <a:p>
            <a:pPr indent="12700">
              <a:spcBef>
                <a:spcPts val="1500"/>
              </a:spcBef>
              <a:defRPr sz="200" b="1" spc="1">
                <a:solidFill>
                  <a:srgbClr val="74152A"/>
                </a:solidFill>
                <a:latin typeface="Arial"/>
                <a:ea typeface="Arial"/>
                <a:cs typeface="Arial"/>
                <a:sym typeface="Arial"/>
              </a:defRPr>
            </a:pPr>
            <a:endParaRPr spc="-10" dirty="0"/>
          </a:p>
          <a:p>
            <a:pPr indent="12700">
              <a:spcBef>
                <a:spcPts val="1500"/>
              </a:spcBef>
              <a:defRPr sz="3000" b="1" spc="15">
                <a:solidFill>
                  <a:srgbClr val="7415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Summary</a:t>
            </a:r>
          </a:p>
          <a:p>
            <a:pPr marL="406400" marR="55243" indent="-283209">
              <a:lnSpc>
                <a:spcPts val="2000"/>
              </a:lnSpc>
              <a:spcBef>
                <a:spcPts val="1000"/>
              </a:spcBef>
              <a:buSzPct val="125000"/>
              <a:buChar char="•"/>
              <a:tabLst>
                <a:tab pos="393700" algn="l"/>
                <a:tab pos="406400" algn="l"/>
              </a:tabLst>
              <a:defRPr spc="-8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ATFS </a:t>
            </a:r>
            <a:r>
              <a:rPr spc="-10" dirty="0"/>
              <a:t>has </a:t>
            </a:r>
            <a:r>
              <a:rPr spc="-5" dirty="0"/>
              <a:t>an </a:t>
            </a:r>
            <a:r>
              <a:rPr spc="-15" dirty="0"/>
              <a:t>inclusive </a:t>
            </a:r>
            <a:r>
              <a:rPr spc="-10" dirty="0"/>
              <a:t>and </a:t>
            </a:r>
            <a:r>
              <a:rPr spc="0" dirty="0"/>
              <a:t>thriving </a:t>
            </a:r>
            <a:r>
              <a:rPr spc="-10" dirty="0"/>
              <a:t>environment where </a:t>
            </a:r>
            <a:r>
              <a:rPr spc="-5" dirty="0"/>
              <a:t>each volunteer can  do </a:t>
            </a:r>
            <a:r>
              <a:rPr spc="-10" dirty="0"/>
              <a:t>his </a:t>
            </a:r>
            <a:r>
              <a:rPr spc="-5" dirty="0"/>
              <a:t>or </a:t>
            </a:r>
            <a:r>
              <a:rPr spc="-10" dirty="0"/>
              <a:t>her</a:t>
            </a:r>
            <a:r>
              <a:rPr spc="-25" dirty="0"/>
              <a:t> </a:t>
            </a:r>
            <a:r>
              <a:rPr spc="-5" dirty="0"/>
              <a:t>work.</a:t>
            </a:r>
          </a:p>
          <a:p>
            <a:pPr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405765" marR="151764" indent="-282575">
              <a:lnSpc>
                <a:spcPts val="2000"/>
              </a:lnSpc>
              <a:buSzPct val="125000"/>
              <a:buChar char="•"/>
              <a:tabLst>
                <a:tab pos="393700" algn="l"/>
                <a:tab pos="4064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All </a:t>
            </a:r>
            <a:r>
              <a:rPr spc="-10" dirty="0"/>
              <a:t>employees and </a:t>
            </a:r>
            <a:r>
              <a:rPr dirty="0"/>
              <a:t>volunteers </a:t>
            </a:r>
            <a:r>
              <a:rPr spc="-10" dirty="0"/>
              <a:t>have </a:t>
            </a:r>
            <a:r>
              <a:rPr dirty="0"/>
              <a:t>a </a:t>
            </a:r>
            <a:r>
              <a:rPr spc="-15" dirty="0"/>
              <a:t>right </a:t>
            </a:r>
            <a:r>
              <a:rPr dirty="0"/>
              <a:t>to </a:t>
            </a:r>
            <a:r>
              <a:rPr spc="-5" dirty="0"/>
              <a:t>work in an </a:t>
            </a:r>
            <a:r>
              <a:rPr spc="-10" dirty="0"/>
              <a:t>environment</a:t>
            </a:r>
            <a:r>
              <a:rPr spc="-200" dirty="0"/>
              <a:t> </a:t>
            </a:r>
            <a:r>
              <a:rPr spc="-5" dirty="0"/>
              <a:t>free  </a:t>
            </a:r>
            <a:r>
              <a:rPr dirty="0"/>
              <a:t>from </a:t>
            </a:r>
            <a:r>
              <a:rPr spc="-10" dirty="0"/>
              <a:t>discrimination </a:t>
            </a:r>
            <a:r>
              <a:rPr spc="-5" dirty="0"/>
              <a:t>and</a:t>
            </a:r>
            <a:r>
              <a:rPr spc="-155" dirty="0"/>
              <a:t> </a:t>
            </a:r>
            <a:r>
              <a:rPr spc="-5" dirty="0"/>
              <a:t>harassment.</a:t>
            </a:r>
          </a:p>
          <a:p>
            <a:pPr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5" dirty="0"/>
          </a:p>
          <a:p>
            <a:pPr marL="405765" marR="5080" indent="-282575">
              <a:lnSpc>
                <a:spcPts val="2100"/>
              </a:lnSpc>
              <a:buSzPct val="125000"/>
              <a:buChar char="•"/>
              <a:tabLst>
                <a:tab pos="393700" algn="l"/>
                <a:tab pos="4064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All </a:t>
            </a:r>
            <a:r>
              <a:rPr spc="-10" dirty="0"/>
              <a:t>employees and </a:t>
            </a:r>
            <a:r>
              <a:rPr dirty="0"/>
              <a:t>volunteers </a:t>
            </a:r>
            <a:r>
              <a:rPr spc="-10" dirty="0"/>
              <a:t>have </a:t>
            </a:r>
            <a:r>
              <a:rPr dirty="0"/>
              <a:t>a </a:t>
            </a:r>
            <a:r>
              <a:rPr spc="-15" dirty="0"/>
              <a:t>responsibility </a:t>
            </a:r>
            <a:r>
              <a:rPr dirty="0"/>
              <a:t>to </a:t>
            </a:r>
            <a:r>
              <a:rPr spc="-10" dirty="0"/>
              <a:t>demonstrate </a:t>
            </a:r>
            <a:r>
              <a:rPr spc="-5" dirty="0"/>
              <a:t>respect  </a:t>
            </a:r>
            <a:r>
              <a:rPr dirty="0"/>
              <a:t>to </a:t>
            </a:r>
            <a:r>
              <a:rPr spc="-15" dirty="0"/>
              <a:t>each </a:t>
            </a:r>
            <a:r>
              <a:rPr spc="-55" dirty="0"/>
              <a:t>other, </a:t>
            </a:r>
            <a:r>
              <a:rPr dirty="0"/>
              <a:t>clients, vendors </a:t>
            </a:r>
            <a:r>
              <a:rPr spc="-5" dirty="0"/>
              <a:t>and </a:t>
            </a:r>
            <a:r>
              <a:rPr spc="-10" dirty="0"/>
              <a:t>any </a:t>
            </a:r>
            <a:r>
              <a:rPr spc="-5" dirty="0"/>
              <a:t>other </a:t>
            </a:r>
            <a:r>
              <a:rPr dirty="0"/>
              <a:t>stakeholder </a:t>
            </a:r>
            <a:r>
              <a:rPr spc="-5" dirty="0"/>
              <a:t>of the</a:t>
            </a:r>
            <a:r>
              <a:rPr spc="-204" dirty="0"/>
              <a:t> </a:t>
            </a:r>
            <a:r>
              <a:rPr spc="-5" dirty="0"/>
              <a:t>business.</a:t>
            </a:r>
          </a:p>
        </p:txBody>
      </p:sp>
      <p:sp>
        <p:nvSpPr>
          <p:cNvPr id="411" name="Shape 411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2" name="Shape 412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2741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101600"/>
          </a:lstStyle>
          <a:p>
            <a:fld id="{86CB4B4D-7CA3-9044-876B-883B54F8677D}" type="slidenum">
              <a:t>34</a:t>
            </a:fld>
            <a:endParaRPr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5" name="Shape 415"/>
          <p:cNvSpPr/>
          <p:nvPr/>
        </p:nvSpPr>
        <p:spPr>
          <a:xfrm>
            <a:off x="7351090" y="4404524"/>
            <a:ext cx="2108543" cy="2837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1333500" y="587907"/>
            <a:ext cx="4646930" cy="50863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100">
                <a:solidFill>
                  <a:srgbClr val="640E2F"/>
                </a:solidFill>
              </a:defRPr>
            </a:pPr>
            <a:r>
              <a:rPr dirty="0"/>
              <a:t>Quotes </a:t>
            </a:r>
            <a:r>
              <a:rPr spc="-100" dirty="0"/>
              <a:t>for</a:t>
            </a:r>
            <a:r>
              <a:rPr spc="-400" dirty="0"/>
              <a:t> </a:t>
            </a:r>
            <a:r>
              <a:rPr spc="-100" dirty="0"/>
              <a:t>Consideration</a:t>
            </a:r>
          </a:p>
        </p:txBody>
      </p:sp>
      <p:sp>
        <p:nvSpPr>
          <p:cNvPr id="417" name="Shape 417"/>
          <p:cNvSpPr/>
          <p:nvPr/>
        </p:nvSpPr>
        <p:spPr>
          <a:xfrm>
            <a:off x="1409700" y="1471257"/>
            <a:ext cx="7741919" cy="565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5199"/>
              </a:lnSpc>
              <a:defRPr sz="1900" i="1" spc="-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“Self-respect </a:t>
            </a:r>
            <a:r>
              <a:rPr spc="0" dirty="0"/>
              <a:t>by </a:t>
            </a:r>
            <a:r>
              <a:rPr spc="-10" dirty="0"/>
              <a:t>definition </a:t>
            </a:r>
            <a:r>
              <a:rPr spc="0" dirty="0"/>
              <a:t>is </a:t>
            </a:r>
            <a:r>
              <a:rPr spc="5" dirty="0"/>
              <a:t>a </a:t>
            </a:r>
            <a:r>
              <a:rPr spc="0" dirty="0"/>
              <a:t>confidence and </a:t>
            </a:r>
            <a:r>
              <a:rPr dirty="0"/>
              <a:t>pride </a:t>
            </a:r>
            <a:r>
              <a:rPr spc="0" dirty="0"/>
              <a:t>in knowing that your  </a:t>
            </a:r>
            <a:r>
              <a:rPr dirty="0"/>
              <a:t>behavior </a:t>
            </a:r>
            <a:r>
              <a:rPr spc="0" dirty="0"/>
              <a:t>is </a:t>
            </a:r>
            <a:r>
              <a:rPr dirty="0"/>
              <a:t>both honorable </a:t>
            </a:r>
            <a:r>
              <a:rPr spc="0" dirty="0"/>
              <a:t>and </a:t>
            </a:r>
            <a:r>
              <a:rPr dirty="0"/>
              <a:t>dignified. Respect </a:t>
            </a:r>
            <a:r>
              <a:rPr spc="0" dirty="0"/>
              <a:t>yourself by </a:t>
            </a:r>
            <a:r>
              <a:rPr spc="-10" dirty="0"/>
              <a:t>respecting</a:t>
            </a:r>
          </a:p>
        </p:txBody>
      </p:sp>
      <p:sp>
        <p:nvSpPr>
          <p:cNvPr id="418" name="Shape 418"/>
          <p:cNvSpPr/>
          <p:nvPr/>
        </p:nvSpPr>
        <p:spPr>
          <a:xfrm>
            <a:off x="1409699" y="2106104"/>
            <a:ext cx="842646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i="1" spc="-1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others.”</a:t>
            </a:r>
          </a:p>
        </p:txBody>
      </p:sp>
      <p:sp>
        <p:nvSpPr>
          <p:cNvPr id="419" name="Shape 419"/>
          <p:cNvSpPr/>
          <p:nvPr/>
        </p:nvSpPr>
        <p:spPr>
          <a:xfrm>
            <a:off x="6016154" y="2080728"/>
            <a:ext cx="2033271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 </a:t>
            </a:r>
            <a:r>
              <a:rPr spc="-5" dirty="0"/>
              <a:t>Miya</a:t>
            </a:r>
            <a:r>
              <a:rPr spc="-390" dirty="0"/>
              <a:t> </a:t>
            </a:r>
            <a:r>
              <a:rPr spc="-20" dirty="0"/>
              <a:t>Yamanouchi</a:t>
            </a:r>
          </a:p>
        </p:txBody>
      </p:sp>
      <p:sp>
        <p:nvSpPr>
          <p:cNvPr id="420" name="Shape 420"/>
          <p:cNvSpPr/>
          <p:nvPr/>
        </p:nvSpPr>
        <p:spPr>
          <a:xfrm>
            <a:off x="1422146" y="2703130"/>
            <a:ext cx="6810376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i="1" spc="-5">
                <a:solidFill>
                  <a:srgbClr val="76813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“Creating </a:t>
            </a:r>
            <a:r>
              <a:rPr spc="0" dirty="0"/>
              <a:t>and </a:t>
            </a:r>
            <a:r>
              <a:rPr dirty="0"/>
              <a:t>managing </a:t>
            </a:r>
            <a:r>
              <a:rPr spc="0" dirty="0"/>
              <a:t>an </a:t>
            </a:r>
            <a:r>
              <a:rPr dirty="0"/>
              <a:t>inclusive </a:t>
            </a:r>
            <a:r>
              <a:rPr spc="0" dirty="0"/>
              <a:t>and </a:t>
            </a:r>
            <a:r>
              <a:rPr dirty="0"/>
              <a:t>diverse workforce </a:t>
            </a:r>
            <a:r>
              <a:rPr spc="0" dirty="0"/>
              <a:t>is</a:t>
            </a:r>
            <a:r>
              <a:rPr spc="-85" dirty="0"/>
              <a:t> </a:t>
            </a:r>
            <a:r>
              <a:rPr spc="5" dirty="0"/>
              <a:t>a</a:t>
            </a:r>
          </a:p>
        </p:txBody>
      </p:sp>
      <p:sp>
        <p:nvSpPr>
          <p:cNvPr id="421" name="Shape 421"/>
          <p:cNvSpPr/>
          <p:nvPr/>
        </p:nvSpPr>
        <p:spPr>
          <a:xfrm>
            <a:off x="1422146" y="3007117"/>
            <a:ext cx="2917191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i="1" spc="-5">
                <a:solidFill>
                  <a:srgbClr val="76813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process, not </a:t>
            </a:r>
            <a:r>
              <a:rPr spc="5" dirty="0"/>
              <a:t>a</a:t>
            </a:r>
            <a:r>
              <a:rPr spc="-110" dirty="0"/>
              <a:t> </a:t>
            </a:r>
            <a:r>
              <a:rPr spc="-10" dirty="0"/>
              <a:t>destination."</a:t>
            </a:r>
          </a:p>
        </p:txBody>
      </p:sp>
      <p:sp>
        <p:nvSpPr>
          <p:cNvPr id="422" name="Shape 422"/>
          <p:cNvSpPr/>
          <p:nvPr/>
        </p:nvSpPr>
        <p:spPr>
          <a:xfrm>
            <a:off x="5996101" y="3032492"/>
            <a:ext cx="2659381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i="1">
                <a:solidFill>
                  <a:srgbClr val="76813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</a:t>
            </a:r>
            <a:r>
              <a:rPr spc="-5" dirty="0"/>
              <a:t> </a:t>
            </a:r>
            <a:r>
              <a:rPr spc="-25" dirty="0"/>
              <a:t>R.</a:t>
            </a:r>
            <a:r>
              <a:rPr spc="-310" dirty="0"/>
              <a:t> </a:t>
            </a:r>
            <a:r>
              <a:rPr spc="-95" dirty="0"/>
              <a:t>Roosevelt</a:t>
            </a:r>
            <a:r>
              <a:rPr spc="-355" dirty="0"/>
              <a:t> </a:t>
            </a:r>
            <a:r>
              <a:rPr spc="-5" dirty="0"/>
              <a:t>Thomas,</a:t>
            </a:r>
            <a:r>
              <a:rPr spc="-145" dirty="0"/>
              <a:t> </a:t>
            </a:r>
            <a:r>
              <a:rPr spc="-95" dirty="0"/>
              <a:t>Jr.</a:t>
            </a:r>
          </a:p>
        </p:txBody>
      </p:sp>
      <p:sp>
        <p:nvSpPr>
          <p:cNvPr id="423" name="Shape 423"/>
          <p:cNvSpPr/>
          <p:nvPr/>
        </p:nvSpPr>
        <p:spPr>
          <a:xfrm>
            <a:off x="1405546" y="3883938"/>
            <a:ext cx="6366512" cy="1610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377190" indent="12700">
              <a:lnSpc>
                <a:spcPts val="2000"/>
              </a:lnSpc>
              <a:spcBef>
                <a:spcPts val="400"/>
              </a:spcBef>
              <a:defRPr sz="1900" i="1" spc="-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“The achievements </a:t>
            </a:r>
            <a:r>
              <a:rPr spc="0" dirty="0"/>
              <a:t>of an </a:t>
            </a:r>
            <a:r>
              <a:rPr dirty="0"/>
              <a:t>organization </a:t>
            </a:r>
            <a:r>
              <a:rPr spc="0" dirty="0"/>
              <a:t>are the </a:t>
            </a:r>
            <a:r>
              <a:rPr dirty="0"/>
              <a:t>combined  effort </a:t>
            </a:r>
            <a:r>
              <a:rPr spc="0" dirty="0"/>
              <a:t>of each</a:t>
            </a:r>
            <a:r>
              <a:rPr spc="-45" dirty="0"/>
              <a:t> </a:t>
            </a:r>
            <a:r>
              <a:rPr spc="-10" dirty="0"/>
              <a:t>individual.”</a:t>
            </a:r>
          </a:p>
          <a:p>
            <a:pPr indent="4578350">
              <a:lnSpc>
                <a:spcPts val="1900"/>
              </a:lnSpc>
              <a:defRPr sz="1900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 </a:t>
            </a:r>
            <a:r>
              <a:rPr spc="-29" dirty="0"/>
              <a:t>Vince</a:t>
            </a:r>
            <a:r>
              <a:rPr spc="-305" dirty="0"/>
              <a:t> </a:t>
            </a:r>
            <a:r>
              <a:rPr spc="-10" dirty="0"/>
              <a:t>Lombardi</a:t>
            </a:r>
          </a:p>
          <a:p>
            <a:pPr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pc="-10" dirty="0"/>
          </a:p>
          <a:p>
            <a:pPr marL="635" marR="479425" indent="50164">
              <a:lnSpc>
                <a:spcPts val="2100"/>
              </a:lnSpc>
              <a:tabLst>
                <a:tab pos="4559300" algn="l"/>
              </a:tabLst>
              <a:defRPr sz="1900" i="1" spc="-5">
                <a:solidFill>
                  <a:schemeClr val="accent3">
                    <a:satOff val="-6373"/>
                    <a:lumOff val="-1082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"Coming </a:t>
            </a:r>
            <a:r>
              <a:rPr spc="0" dirty="0"/>
              <a:t>together is </a:t>
            </a:r>
            <a:r>
              <a:rPr spc="5" dirty="0"/>
              <a:t>a </a:t>
            </a:r>
            <a:r>
              <a:rPr dirty="0"/>
              <a:t>beginning. </a:t>
            </a:r>
            <a:r>
              <a:rPr spc="0" dirty="0"/>
              <a:t>Keeping together </a:t>
            </a:r>
            <a:r>
              <a:rPr spc="-10" dirty="0"/>
              <a:t>is  </a:t>
            </a:r>
            <a:r>
              <a:rPr dirty="0"/>
              <a:t>progress. </a:t>
            </a:r>
            <a:r>
              <a:rPr spc="0" dirty="0"/>
              <a:t>Working together</a:t>
            </a:r>
            <a:r>
              <a:rPr spc="40" dirty="0"/>
              <a:t> </a:t>
            </a:r>
            <a:r>
              <a:rPr spc="0" dirty="0"/>
              <a:t>is </a:t>
            </a:r>
            <a:r>
              <a:rPr dirty="0"/>
              <a:t>success."	</a:t>
            </a:r>
            <a:r>
              <a:rPr spc="0" dirty="0"/>
              <a:t>- </a:t>
            </a:r>
            <a:r>
              <a:rPr dirty="0"/>
              <a:t>Henry</a:t>
            </a:r>
            <a:r>
              <a:rPr spc="-385" dirty="0"/>
              <a:t> </a:t>
            </a:r>
            <a:r>
              <a:rPr dirty="0"/>
              <a:t>Ford</a:t>
            </a:r>
          </a:p>
        </p:txBody>
      </p:sp>
      <p:sp>
        <p:nvSpPr>
          <p:cNvPr id="424" name="Shape 424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5" name="Shape 425"/>
          <p:cNvSpPr>
            <a:spLocks noGrp="1"/>
          </p:cNvSpPr>
          <p:nvPr>
            <p:ph type="sldNum" sz="quarter" idx="4294967295"/>
          </p:nvPr>
        </p:nvSpPr>
        <p:spPr>
          <a:xfrm>
            <a:off x="9144000" y="6827611"/>
            <a:ext cx="274142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101600"/>
          </a:lstStyle>
          <a:p>
            <a:fld id="{86CB4B4D-7CA3-9044-876B-883B54F8677D}" type="slidenum">
              <a:t>35</a:t>
            </a:fld>
            <a:endParaRPr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501108" y="4078816"/>
            <a:ext cx="1861960" cy="77046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9" name="Shape 119"/>
          <p:cNvSpPr/>
          <p:nvPr/>
        </p:nvSpPr>
        <p:spPr>
          <a:xfrm>
            <a:off x="624698" y="2383788"/>
            <a:ext cx="1849118" cy="27736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2756322" y="1895828"/>
            <a:ext cx="3004820" cy="22600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723899" y="1863794"/>
            <a:ext cx="1670687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One</a:t>
            </a:r>
            <a:r>
              <a:rPr spc="-245" dirty="0"/>
              <a:t> </a:t>
            </a:r>
            <a:r>
              <a:rPr spc="-4" dirty="0"/>
              <a:t>Mission</a:t>
            </a:r>
          </a:p>
        </p:txBody>
      </p:sp>
      <p:sp>
        <p:nvSpPr>
          <p:cNvPr id="122" name="Shape 122"/>
          <p:cNvSpPr/>
          <p:nvPr/>
        </p:nvSpPr>
        <p:spPr>
          <a:xfrm>
            <a:off x="6629399" y="1952694"/>
            <a:ext cx="2340612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-1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Working</a:t>
            </a:r>
            <a:r>
              <a:rPr spc="-190" dirty="0"/>
              <a:t> </a:t>
            </a:r>
            <a:r>
              <a:rPr spc="-55" dirty="0"/>
              <a:t>Together</a:t>
            </a:r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371599" y="554283"/>
            <a:ext cx="6373497" cy="5187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007729"/>
                </a:solidFill>
              </a:defRPr>
            </a:pPr>
            <a:r>
              <a:rPr dirty="0"/>
              <a:t>Respectful and </a:t>
            </a:r>
            <a:r>
              <a:rPr spc="0" dirty="0"/>
              <a:t>Safe</a:t>
            </a:r>
            <a:r>
              <a:rPr spc="-400" dirty="0"/>
              <a:t> </a:t>
            </a:r>
            <a:r>
              <a:rPr spc="0" dirty="0"/>
              <a:t>Environment</a:t>
            </a:r>
          </a:p>
        </p:txBody>
      </p:sp>
      <p:sp>
        <p:nvSpPr>
          <p:cNvPr id="124" name="Shape 124"/>
          <p:cNvSpPr/>
          <p:nvPr/>
        </p:nvSpPr>
        <p:spPr>
          <a:xfrm>
            <a:off x="3213099" y="1431994"/>
            <a:ext cx="2889887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-9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With </a:t>
            </a:r>
            <a:r>
              <a:rPr spc="0" dirty="0"/>
              <a:t>Great</a:t>
            </a:r>
            <a:r>
              <a:rPr spc="-270" dirty="0"/>
              <a:t> </a:t>
            </a:r>
            <a:r>
              <a:rPr spc="-39" dirty="0"/>
              <a:t>Volunteers</a:t>
            </a:r>
          </a:p>
        </p:txBody>
      </p:sp>
      <p:sp>
        <p:nvSpPr>
          <p:cNvPr id="125" name="Shape 125"/>
          <p:cNvSpPr/>
          <p:nvPr/>
        </p:nvSpPr>
        <p:spPr>
          <a:xfrm>
            <a:off x="6390357" y="2409473"/>
            <a:ext cx="2773682" cy="21316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Shape 126"/>
          <p:cNvSpPr/>
          <p:nvPr/>
        </p:nvSpPr>
        <p:spPr>
          <a:xfrm>
            <a:off x="2833370" y="4669508"/>
            <a:ext cx="3171754" cy="178491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3162299" y="6397695"/>
            <a:ext cx="263080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Across</a:t>
            </a:r>
            <a:r>
              <a:rPr spc="-234" dirty="0"/>
              <a:t> </a:t>
            </a:r>
            <a:r>
              <a:rPr dirty="0"/>
              <a:t>generations</a:t>
            </a:r>
          </a:p>
        </p:txBody>
      </p:sp>
      <p:sp>
        <p:nvSpPr>
          <p:cNvPr id="128" name="Shape 128"/>
          <p:cNvSpPr/>
          <p:nvPr/>
        </p:nvSpPr>
        <p:spPr>
          <a:xfrm>
            <a:off x="6819900" y="4822895"/>
            <a:ext cx="218630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-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Connecting</a:t>
            </a:r>
            <a:r>
              <a:rPr spc="-220" dirty="0"/>
              <a:t> </a:t>
            </a:r>
            <a:r>
              <a:rPr spc="0" dirty="0"/>
              <a:t>with</a:t>
            </a:r>
          </a:p>
        </p:txBody>
      </p:sp>
      <p:sp>
        <p:nvSpPr>
          <p:cNvPr id="129" name="Shape 129"/>
          <p:cNvSpPr/>
          <p:nvPr/>
        </p:nvSpPr>
        <p:spPr>
          <a:xfrm>
            <a:off x="6430652" y="5260199"/>
            <a:ext cx="3004814" cy="96308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4914899" y="3719405"/>
            <a:ext cx="184787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18</a:t>
            </a:r>
          </a:p>
        </p:txBody>
      </p:sp>
      <p:sp>
        <p:nvSpPr>
          <p:cNvPr id="131" name="Shape 131"/>
          <p:cNvSpPr/>
          <p:nvPr/>
        </p:nvSpPr>
        <p:spPr>
          <a:xfrm>
            <a:off x="9347907" y="1026819"/>
            <a:ext cx="223614" cy="22361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2" name="Shape 132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371599" y="554282"/>
            <a:ext cx="6373497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007729"/>
                </a:solidFill>
              </a:defRPr>
            </a:pPr>
            <a:r>
              <a:rPr dirty="0"/>
              <a:t>Respectful and </a:t>
            </a:r>
            <a:r>
              <a:rPr spc="0" dirty="0"/>
              <a:t>Safe</a:t>
            </a:r>
            <a:r>
              <a:rPr spc="-400" dirty="0"/>
              <a:t> </a:t>
            </a:r>
            <a:r>
              <a:rPr spc="0" dirty="0"/>
              <a:t>Environment</a:t>
            </a:r>
          </a:p>
        </p:txBody>
      </p:sp>
      <p:sp>
        <p:nvSpPr>
          <p:cNvPr id="136" name="Shape 136"/>
          <p:cNvSpPr/>
          <p:nvPr/>
        </p:nvSpPr>
        <p:spPr>
          <a:xfrm>
            <a:off x="1409699" y="1305277"/>
            <a:ext cx="7670167" cy="4336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91465" indent="12700" algn="just">
              <a:lnSpc>
                <a:spcPct val="97900"/>
              </a:lnSpc>
              <a:spcBef>
                <a:spcPts val="100"/>
              </a:spcBef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American Forest Foundation </a:t>
            </a:r>
            <a:r>
              <a:rPr spc="0" dirty="0"/>
              <a:t>(AFF) is </a:t>
            </a:r>
            <a:r>
              <a:rPr dirty="0"/>
              <a:t>committed </a:t>
            </a:r>
            <a:r>
              <a:rPr spc="0" dirty="0"/>
              <a:t>to ensuring  </a:t>
            </a:r>
            <a:r>
              <a:rPr dirty="0"/>
              <a:t>a safe </a:t>
            </a:r>
            <a:r>
              <a:rPr spc="0" dirty="0"/>
              <a:t>environment for all involved in and while implementing </a:t>
            </a:r>
            <a:r>
              <a:rPr dirty="0"/>
              <a:t>the  American </a:t>
            </a:r>
            <a:r>
              <a:rPr spc="-30" dirty="0"/>
              <a:t>Tree </a:t>
            </a:r>
            <a:r>
              <a:rPr dirty="0"/>
              <a:t>Farm System</a:t>
            </a:r>
            <a:r>
              <a:rPr spc="-95" dirty="0"/>
              <a:t> </a:t>
            </a:r>
            <a:r>
              <a:rPr spc="-45" dirty="0"/>
              <a:t>(ATFS).</a:t>
            </a:r>
          </a:p>
          <a:p>
            <a:pPr indent="12700" algn="just">
              <a:lnSpc>
                <a:spcPts val="2400"/>
              </a:lnSpc>
              <a:spcBef>
                <a:spcPts val="19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</a:t>
            </a:r>
            <a:r>
              <a:rPr spc="-4" dirty="0"/>
              <a:t> includes:</a:t>
            </a:r>
          </a:p>
          <a:p>
            <a:pPr marL="2082800" indent="-298450">
              <a:lnSpc>
                <a:spcPts val="2300"/>
              </a:lnSpc>
              <a:buSzPct val="90000"/>
              <a:buChar char="•"/>
              <a:tabLst>
                <a:tab pos="2082800" algn="l"/>
                <a:tab pos="2082800" algn="l"/>
              </a:tabLst>
              <a:defRPr sz="2000" spc="-2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Volunteers</a:t>
            </a:r>
          </a:p>
          <a:p>
            <a:pPr marL="2082800" indent="-298450">
              <a:lnSpc>
                <a:spcPts val="2300"/>
              </a:lnSpc>
              <a:buSzPct val="90000"/>
              <a:buChar char="•"/>
              <a:tabLst>
                <a:tab pos="2082800" algn="l"/>
                <a:tab pos="20828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Partners</a:t>
            </a:r>
          </a:p>
          <a:p>
            <a:pPr marL="2082800" indent="-298450">
              <a:lnSpc>
                <a:spcPts val="2300"/>
              </a:lnSpc>
              <a:buSzPct val="90000"/>
              <a:buChar char="•"/>
              <a:tabLst>
                <a:tab pos="2082800" algn="l"/>
                <a:tab pos="2082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Contractors</a:t>
            </a:r>
          </a:p>
          <a:p>
            <a:pPr marL="2082800" indent="-298450">
              <a:lnSpc>
                <a:spcPts val="2300"/>
              </a:lnSpc>
              <a:buSzPct val="90000"/>
              <a:buChar char="•"/>
              <a:tabLst>
                <a:tab pos="2082800" algn="l"/>
                <a:tab pos="2082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Staff</a:t>
            </a:r>
            <a:endParaRPr lang="en-US" dirty="0"/>
          </a:p>
          <a:p>
            <a:pPr marL="2082800" indent="-298450">
              <a:lnSpc>
                <a:spcPts val="2300"/>
              </a:lnSpc>
              <a:buSzPct val="90000"/>
              <a:buChar char="•"/>
              <a:tabLst>
                <a:tab pos="2082800" algn="l"/>
                <a:tab pos="2082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Landowners</a:t>
            </a:r>
          </a:p>
          <a:p>
            <a:pPr marL="2082800" indent="-298450">
              <a:lnSpc>
                <a:spcPts val="2300"/>
              </a:lnSpc>
              <a:buSzPct val="90000"/>
              <a:buChar char="•"/>
              <a:tabLst>
                <a:tab pos="2082800" algn="l"/>
                <a:tab pos="20828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Others</a:t>
            </a:r>
          </a:p>
          <a:p>
            <a:pPr marR="5080" indent="12700" algn="just">
              <a:lnSpc>
                <a:spcPct val="97900"/>
              </a:lnSpc>
              <a:spcBef>
                <a:spcPts val="16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</a:t>
            </a:r>
            <a:r>
              <a:rPr spc="4" dirty="0"/>
              <a:t>support </a:t>
            </a:r>
            <a:r>
              <a:rPr dirty="0"/>
              <a:t>of this </a:t>
            </a:r>
            <a:r>
              <a:rPr spc="4" dirty="0"/>
              <a:t>commitment </a:t>
            </a:r>
            <a:r>
              <a:rPr dirty="0"/>
              <a:t>and </a:t>
            </a:r>
            <a:r>
              <a:rPr spc="4" dirty="0"/>
              <a:t>values shared </a:t>
            </a:r>
            <a:r>
              <a:rPr dirty="0"/>
              <a:t>by members of </a:t>
            </a:r>
            <a:r>
              <a:rPr spc="-4" dirty="0"/>
              <a:t>its  </a:t>
            </a:r>
            <a:r>
              <a:rPr spc="-25" dirty="0"/>
              <a:t>community, </a:t>
            </a:r>
            <a:r>
              <a:rPr spc="4" dirty="0"/>
              <a:t>AFF </a:t>
            </a:r>
            <a:r>
              <a:rPr dirty="0"/>
              <a:t>maintains and enforces </a:t>
            </a:r>
            <a:r>
              <a:rPr spc="4" dirty="0"/>
              <a:t>a </a:t>
            </a:r>
            <a:r>
              <a:rPr dirty="0"/>
              <a:t>policy of </a:t>
            </a:r>
            <a:r>
              <a:rPr b="1" spc="4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zero </a:t>
            </a:r>
            <a:r>
              <a:rPr b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tolerance  </a:t>
            </a:r>
            <a:r>
              <a:rPr dirty="0"/>
              <a:t>for any </a:t>
            </a:r>
            <a:r>
              <a:rPr spc="4" dirty="0"/>
              <a:t>type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harassment.</a:t>
            </a:r>
          </a:p>
        </p:txBody>
      </p:sp>
      <p:sp>
        <p:nvSpPr>
          <p:cNvPr id="137" name="Shape 137"/>
          <p:cNvSpPr/>
          <p:nvPr/>
        </p:nvSpPr>
        <p:spPr>
          <a:xfrm>
            <a:off x="7096620" y="2834006"/>
            <a:ext cx="1540582" cy="15225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2" name="Shape 142"/>
          <p:cNvSpPr/>
          <p:nvPr/>
        </p:nvSpPr>
        <p:spPr>
          <a:xfrm>
            <a:off x="3581400" y="1418448"/>
            <a:ext cx="1903729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 b="1">
                <a:solidFill>
                  <a:srgbClr val="74152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Individuals</a:t>
            </a:r>
          </a:p>
        </p:txBody>
      </p:sp>
      <p:sp>
        <p:nvSpPr>
          <p:cNvPr id="143" name="Shape 143"/>
          <p:cNvSpPr/>
          <p:nvPr/>
        </p:nvSpPr>
        <p:spPr>
          <a:xfrm>
            <a:off x="1651228" y="2006057"/>
            <a:ext cx="2379346" cy="3331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52729" indent="-240029">
              <a:spcBef>
                <a:spcPts val="11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Race</a:t>
            </a:r>
          </a:p>
          <a:p>
            <a:pPr marL="252729" indent="-240029">
              <a:spcBef>
                <a:spcPts val="11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Color</a:t>
            </a:r>
          </a:p>
          <a:p>
            <a:pPr marL="252729" indent="-240029">
              <a:spcBef>
                <a:spcPts val="11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Creed</a:t>
            </a:r>
          </a:p>
          <a:p>
            <a:pPr marL="252729" indent="-240029">
              <a:spcBef>
                <a:spcPts val="12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Religion</a:t>
            </a:r>
          </a:p>
          <a:p>
            <a:pPr marL="252729" indent="-240029">
              <a:spcBef>
                <a:spcPts val="11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National</a:t>
            </a:r>
            <a:r>
              <a:rPr spc="-4" dirty="0"/>
              <a:t> </a:t>
            </a:r>
            <a:r>
              <a:rPr dirty="0"/>
              <a:t>Origin</a:t>
            </a:r>
          </a:p>
          <a:p>
            <a:pPr marL="252729" indent="-240029">
              <a:spcBef>
                <a:spcPts val="11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Sex</a:t>
            </a:r>
          </a:p>
          <a:p>
            <a:pPr marL="252729" indent="-240029">
              <a:spcBef>
                <a:spcPts val="12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Sexual</a:t>
            </a:r>
            <a:r>
              <a:rPr spc="-30" dirty="0"/>
              <a:t> </a:t>
            </a:r>
            <a:r>
              <a:rPr spc="0" dirty="0"/>
              <a:t>Orientation</a:t>
            </a:r>
          </a:p>
          <a:p>
            <a:pPr marL="252729" indent="-240029">
              <a:spcBef>
                <a:spcPts val="11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Gender</a:t>
            </a:r>
            <a:r>
              <a:rPr spc="-4" dirty="0"/>
              <a:t> </a:t>
            </a:r>
            <a:r>
              <a:rPr spc="0" dirty="0"/>
              <a:t>Identity</a:t>
            </a:r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371599" y="579682"/>
            <a:ext cx="5576572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007600"/>
                </a:solidFill>
              </a:defRPr>
            </a:pPr>
            <a:r>
              <a:rPr dirty="0"/>
              <a:t>Distinguishing</a:t>
            </a:r>
            <a:r>
              <a:rPr spc="-300" dirty="0"/>
              <a:t> </a:t>
            </a:r>
            <a:r>
              <a:rPr dirty="0"/>
              <a:t>Characteristics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5286107" y="2032741"/>
            <a:ext cx="3561081" cy="4013201"/>
          </a:xfrm>
          <a:prstGeom prst="rect">
            <a:avLst/>
          </a:prstGeom>
        </p:spPr>
        <p:txBody>
          <a:bodyPr/>
          <a:lstStyle/>
          <a:p>
            <a:pPr marL="250825" indent="-238125">
              <a:spcBef>
                <a:spcPts val="1000"/>
              </a:spcBef>
              <a:buSzPct val="100000"/>
              <a:buChar char="•"/>
              <a:tabLst>
                <a:tab pos="241300" algn="l"/>
                <a:tab pos="241300" algn="l"/>
              </a:tabLst>
            </a:pPr>
            <a:r>
              <a:rPr dirty="0"/>
              <a:t>Ancestry</a:t>
            </a:r>
          </a:p>
          <a:p>
            <a:pPr marL="250825" indent="-238125">
              <a:spcBef>
                <a:spcPts val="1000"/>
              </a:spcBef>
              <a:buSzPct val="100000"/>
              <a:buChar char="•"/>
              <a:tabLst>
                <a:tab pos="241300" algn="l"/>
                <a:tab pos="241300" algn="l"/>
              </a:tabLst>
            </a:pPr>
            <a:r>
              <a:rPr dirty="0"/>
              <a:t>Marital Status</a:t>
            </a:r>
          </a:p>
          <a:p>
            <a:pPr marL="250825" indent="-238125">
              <a:spcBef>
                <a:spcPts val="1100"/>
              </a:spcBef>
              <a:buSzPct val="100000"/>
              <a:buChar char="•"/>
              <a:tabLst>
                <a:tab pos="241300" algn="l"/>
                <a:tab pos="241300" algn="l"/>
              </a:tabLst>
            </a:pPr>
            <a:r>
              <a:rPr dirty="0"/>
              <a:t>Pregnancy</a:t>
            </a:r>
          </a:p>
          <a:p>
            <a:pPr marL="250825" marR="105410" indent="-238125">
              <a:lnSpc>
                <a:spcPts val="2300"/>
              </a:lnSpc>
              <a:spcBef>
                <a:spcPts val="1300"/>
              </a:spcBef>
              <a:buSzPct val="100000"/>
              <a:buChar char="•"/>
              <a:tabLst>
                <a:tab pos="241300" algn="l"/>
                <a:tab pos="241300" algn="l"/>
              </a:tabLst>
            </a:pPr>
            <a:r>
              <a:rPr dirty="0"/>
              <a:t>Childbirth or related medical  conditions</a:t>
            </a:r>
          </a:p>
          <a:p>
            <a:pPr marL="250825" indent="-238125">
              <a:spcBef>
                <a:spcPts val="800"/>
              </a:spcBef>
              <a:buSzPct val="100000"/>
              <a:buChar char="•"/>
              <a:tabLst>
                <a:tab pos="241300" algn="l"/>
                <a:tab pos="241300" algn="l"/>
              </a:tabLst>
            </a:pPr>
            <a:r>
              <a:rPr dirty="0"/>
              <a:t>Age</a:t>
            </a:r>
          </a:p>
          <a:p>
            <a:pPr marL="250825" indent="-238125">
              <a:spcBef>
                <a:spcPts val="1200"/>
              </a:spcBef>
              <a:buSzPct val="100000"/>
              <a:buChar char="•"/>
              <a:tabLst>
                <a:tab pos="241300" algn="l"/>
                <a:tab pos="241300" algn="l"/>
              </a:tabLst>
            </a:pPr>
            <a:r>
              <a:rPr dirty="0"/>
              <a:t>Disability</a:t>
            </a:r>
          </a:p>
          <a:p>
            <a:pPr marL="250825" marR="5080" indent="-238125">
              <a:lnSpc>
                <a:spcPts val="2300"/>
              </a:lnSpc>
              <a:spcBef>
                <a:spcPts val="1300"/>
              </a:spcBef>
              <a:buSzPct val="100000"/>
              <a:buChar char="•"/>
              <a:tabLst>
                <a:tab pos="241300" algn="l"/>
                <a:tab pos="241300" algn="l"/>
              </a:tabLst>
            </a:pPr>
            <a:r>
              <a:rPr dirty="0"/>
              <a:t>Any other category</a:t>
            </a:r>
            <a:r>
              <a:rPr spc="-100" dirty="0"/>
              <a:t> </a:t>
            </a:r>
            <a:r>
              <a:rPr dirty="0"/>
              <a:t>protected  under federal, state or local  law </a:t>
            </a:r>
            <a:r>
              <a:rPr i="1" dirty="0"/>
              <a:t>(protected</a:t>
            </a:r>
            <a:r>
              <a:rPr i="1" spc="-100" dirty="0"/>
              <a:t> </a:t>
            </a:r>
            <a:r>
              <a:rPr i="1" dirty="0"/>
              <a:t>classes)</a:t>
            </a:r>
          </a:p>
        </p:txBody>
      </p:sp>
      <p:sp>
        <p:nvSpPr>
          <p:cNvPr id="146" name="Shape 146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6369099" y="3830142"/>
            <a:ext cx="2811765" cy="18896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371599" y="592382"/>
            <a:ext cx="3477894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/>
            </a:pPr>
            <a:r>
              <a:rPr dirty="0"/>
              <a:t>Harassment</a:t>
            </a:r>
            <a:r>
              <a:rPr spc="-600" dirty="0"/>
              <a:t>   </a:t>
            </a:r>
            <a:r>
              <a:rPr spc="0" dirty="0"/>
              <a:t>is…</a:t>
            </a:r>
          </a:p>
        </p:txBody>
      </p:sp>
      <p:sp>
        <p:nvSpPr>
          <p:cNvPr id="152" name="Shape 152"/>
          <p:cNvSpPr/>
          <p:nvPr/>
        </p:nvSpPr>
        <p:spPr>
          <a:xfrm>
            <a:off x="1385100" y="1780259"/>
            <a:ext cx="154090" cy="2439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3" name="Shape 153"/>
          <p:cNvSpPr/>
          <p:nvPr/>
        </p:nvSpPr>
        <p:spPr>
          <a:xfrm>
            <a:off x="1372260" y="2468695"/>
            <a:ext cx="154089" cy="2568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4" name="Shape 154"/>
          <p:cNvSpPr/>
          <p:nvPr/>
        </p:nvSpPr>
        <p:spPr>
          <a:xfrm>
            <a:off x="1372260" y="3261362"/>
            <a:ext cx="154089" cy="2568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5" name="Shape 155"/>
          <p:cNvSpPr/>
          <p:nvPr/>
        </p:nvSpPr>
        <p:spPr>
          <a:xfrm>
            <a:off x="1372260" y="3930763"/>
            <a:ext cx="154089" cy="2568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6" name="Shape 156"/>
          <p:cNvSpPr/>
          <p:nvPr/>
        </p:nvSpPr>
        <p:spPr>
          <a:xfrm>
            <a:off x="1372260" y="4561623"/>
            <a:ext cx="154089" cy="25681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7" name="Shape 157"/>
          <p:cNvSpPr/>
          <p:nvPr/>
        </p:nvSpPr>
        <p:spPr>
          <a:xfrm>
            <a:off x="1781441" y="1737079"/>
            <a:ext cx="6845301" cy="317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form </a:t>
            </a:r>
            <a:r>
              <a:rPr spc="0" dirty="0"/>
              <a:t>of</a:t>
            </a:r>
            <a:r>
              <a:rPr spc="-440" dirty="0"/>
              <a:t>   </a:t>
            </a:r>
            <a:r>
              <a:rPr spc="0" dirty="0"/>
              <a:t>discrimination.</a:t>
            </a:r>
          </a:p>
          <a:p>
            <a:pPr marR="5080" indent="25400">
              <a:lnSpc>
                <a:spcPct val="101099"/>
              </a:lnSpc>
              <a:spcBef>
                <a:spcPts val="1900"/>
              </a:spcBef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Based </a:t>
            </a:r>
            <a:r>
              <a:rPr spc="0" dirty="0"/>
              <a:t>on distinguishing characteristics, which are protected  </a:t>
            </a:r>
            <a:r>
              <a:rPr dirty="0"/>
              <a:t>classes </a:t>
            </a:r>
            <a:r>
              <a:rPr spc="0" dirty="0"/>
              <a:t>under </a:t>
            </a:r>
            <a:r>
              <a:rPr dirty="0"/>
              <a:t>the</a:t>
            </a:r>
            <a:r>
              <a:rPr spc="-114" dirty="0"/>
              <a:t> </a:t>
            </a:r>
            <a:r>
              <a:rPr spc="0" dirty="0"/>
              <a:t>law.</a:t>
            </a:r>
          </a:p>
          <a:p>
            <a:pPr marL="1270" marR="2131060" indent="23493">
              <a:lnSpc>
                <a:spcPts val="5100"/>
              </a:lnSpc>
              <a:spcBef>
                <a:spcPts val="200"/>
              </a:spcBef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Verbal, </a:t>
            </a:r>
            <a:r>
              <a:rPr spc="0" dirty="0"/>
              <a:t>nonverbal, visual and/or physical.  Unwelcome.</a:t>
            </a:r>
          </a:p>
          <a:p>
            <a:pPr marR="2671445" indent="26034">
              <a:lnSpc>
                <a:spcPct val="101099"/>
              </a:lnSpc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Humiliating, threatening, intimidating  or offensive</a:t>
            </a:r>
            <a:r>
              <a:rPr spc="-25" dirty="0"/>
              <a:t> </a:t>
            </a:r>
            <a:r>
              <a:rPr dirty="0"/>
              <a:t>behavior.</a:t>
            </a:r>
          </a:p>
        </p:txBody>
      </p:sp>
      <p:sp>
        <p:nvSpPr>
          <p:cNvPr id="158" name="Shape 158"/>
          <p:cNvSpPr/>
          <p:nvPr/>
        </p:nvSpPr>
        <p:spPr>
          <a:xfrm>
            <a:off x="5704814" y="694144"/>
            <a:ext cx="223609" cy="2236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9" name="Shape 159"/>
          <p:cNvSpPr/>
          <p:nvPr/>
        </p:nvSpPr>
        <p:spPr>
          <a:xfrm>
            <a:off x="6112474" y="692327"/>
            <a:ext cx="223614" cy="22360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0" name="Shape 160"/>
          <p:cNvSpPr/>
          <p:nvPr/>
        </p:nvSpPr>
        <p:spPr>
          <a:xfrm>
            <a:off x="6407594" y="687632"/>
            <a:ext cx="223609" cy="22361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1" name="Shape 161"/>
          <p:cNvSpPr/>
          <p:nvPr/>
        </p:nvSpPr>
        <p:spPr>
          <a:xfrm>
            <a:off x="6783744" y="681597"/>
            <a:ext cx="223607" cy="22361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7145580" y="684504"/>
            <a:ext cx="223614" cy="22360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3" name="Shape 163"/>
          <p:cNvSpPr/>
          <p:nvPr/>
        </p:nvSpPr>
        <p:spPr>
          <a:xfrm>
            <a:off x="5283250" y="721651"/>
            <a:ext cx="223608" cy="22360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4" name="Shape 164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1371599" y="566982"/>
            <a:ext cx="4463119" cy="5187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>
                <a:solidFill>
                  <a:srgbClr val="640E2F"/>
                </a:solidFill>
              </a:defRPr>
            </a:pPr>
            <a:r>
              <a:rPr dirty="0"/>
              <a:t>Types </a:t>
            </a:r>
            <a:r>
              <a:rPr spc="0" dirty="0"/>
              <a:t>of</a:t>
            </a:r>
            <a:r>
              <a:rPr spc="-200" dirty="0"/>
              <a:t> </a:t>
            </a:r>
            <a:r>
              <a:rPr dirty="0"/>
              <a:t>Harassment</a:t>
            </a:r>
          </a:p>
        </p:txBody>
      </p:sp>
      <p:sp>
        <p:nvSpPr>
          <p:cNvPr id="168" name="Shape 168"/>
          <p:cNvSpPr/>
          <p:nvPr/>
        </p:nvSpPr>
        <p:spPr>
          <a:xfrm>
            <a:off x="1803400" y="4200595"/>
            <a:ext cx="993139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-25">
                <a:solidFill>
                  <a:srgbClr val="5C23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</a:t>
            </a:r>
            <a:r>
              <a:rPr spc="0" dirty="0"/>
              <a:t>ritten</a:t>
            </a:r>
          </a:p>
        </p:txBody>
      </p:sp>
      <p:sp>
        <p:nvSpPr>
          <p:cNvPr id="169" name="Shape 169"/>
          <p:cNvSpPr/>
          <p:nvPr/>
        </p:nvSpPr>
        <p:spPr>
          <a:xfrm>
            <a:off x="5829361" y="4213309"/>
            <a:ext cx="1172212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4">
                <a:solidFill>
                  <a:srgbClr val="5C23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Physical</a:t>
            </a:r>
          </a:p>
        </p:txBody>
      </p:sp>
      <p:sp>
        <p:nvSpPr>
          <p:cNvPr id="170" name="Shape 170"/>
          <p:cNvSpPr/>
          <p:nvPr/>
        </p:nvSpPr>
        <p:spPr>
          <a:xfrm>
            <a:off x="1816112" y="1571615"/>
            <a:ext cx="232346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-4">
                <a:solidFill>
                  <a:srgbClr val="5C23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Verbal/Nonverbal</a:t>
            </a:r>
          </a:p>
        </p:txBody>
      </p:sp>
      <p:sp>
        <p:nvSpPr>
          <p:cNvPr id="171" name="Shape 171"/>
          <p:cNvSpPr/>
          <p:nvPr/>
        </p:nvSpPr>
        <p:spPr>
          <a:xfrm>
            <a:off x="1831762" y="4746554"/>
            <a:ext cx="2632427" cy="17592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2" name="Shape 172"/>
          <p:cNvSpPr/>
          <p:nvPr/>
        </p:nvSpPr>
        <p:spPr>
          <a:xfrm>
            <a:off x="5829629" y="4867947"/>
            <a:ext cx="3043337" cy="16308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3" name="Shape 173"/>
          <p:cNvSpPr/>
          <p:nvPr/>
        </p:nvSpPr>
        <p:spPr>
          <a:xfrm>
            <a:off x="5928080" y="2204274"/>
            <a:ext cx="2876407" cy="18105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4" name="Shape 174"/>
          <p:cNvSpPr/>
          <p:nvPr/>
        </p:nvSpPr>
        <p:spPr>
          <a:xfrm>
            <a:off x="1436577" y="1617206"/>
            <a:ext cx="354784" cy="3862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5" name="Shape 175"/>
          <p:cNvSpPr/>
          <p:nvPr/>
        </p:nvSpPr>
        <p:spPr>
          <a:xfrm>
            <a:off x="1436577" y="1648366"/>
            <a:ext cx="252058" cy="28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6" name="Shape 176"/>
          <p:cNvSpPr/>
          <p:nvPr/>
        </p:nvSpPr>
        <p:spPr>
          <a:xfrm>
            <a:off x="1449418" y="1648366"/>
            <a:ext cx="252060" cy="283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56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lnTo>
                  <a:pt x="0" y="14256"/>
                </a:lnTo>
                <a:close/>
              </a:path>
            </a:pathLst>
          </a:custGeom>
          <a:ln w="25681">
            <a:solidFill>
              <a:srgbClr val="5C2321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7" name="Shape 177"/>
          <p:cNvSpPr/>
          <p:nvPr/>
        </p:nvSpPr>
        <p:spPr>
          <a:xfrm>
            <a:off x="5516824" y="1655828"/>
            <a:ext cx="278752" cy="30895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8" name="Shape 178"/>
          <p:cNvSpPr/>
          <p:nvPr/>
        </p:nvSpPr>
        <p:spPr>
          <a:xfrm>
            <a:off x="5491479" y="1648366"/>
            <a:ext cx="252057" cy="283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9" name="Shape 179"/>
          <p:cNvSpPr/>
          <p:nvPr/>
        </p:nvSpPr>
        <p:spPr>
          <a:xfrm>
            <a:off x="5504319" y="1648366"/>
            <a:ext cx="252059" cy="283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56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lnTo>
                  <a:pt x="0" y="14256"/>
                </a:lnTo>
                <a:close/>
              </a:path>
            </a:pathLst>
          </a:custGeom>
          <a:ln w="25681">
            <a:solidFill>
              <a:srgbClr val="5C2321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0" name="Shape 180"/>
          <p:cNvSpPr/>
          <p:nvPr/>
        </p:nvSpPr>
        <p:spPr>
          <a:xfrm>
            <a:off x="1436577" y="4269435"/>
            <a:ext cx="354784" cy="3861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1" name="Shape 181"/>
          <p:cNvSpPr/>
          <p:nvPr/>
        </p:nvSpPr>
        <p:spPr>
          <a:xfrm>
            <a:off x="1436577" y="4300592"/>
            <a:ext cx="252058" cy="283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2" name="Shape 182"/>
          <p:cNvSpPr/>
          <p:nvPr/>
        </p:nvSpPr>
        <p:spPr>
          <a:xfrm>
            <a:off x="1449418" y="4300592"/>
            <a:ext cx="252060" cy="283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56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lnTo>
                  <a:pt x="0" y="14256"/>
                </a:lnTo>
                <a:close/>
              </a:path>
            </a:pathLst>
          </a:custGeom>
          <a:ln w="25681">
            <a:solidFill>
              <a:srgbClr val="5C2321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5503984" y="4320899"/>
            <a:ext cx="278752" cy="30895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4" name="Shape 184"/>
          <p:cNvSpPr/>
          <p:nvPr/>
        </p:nvSpPr>
        <p:spPr>
          <a:xfrm>
            <a:off x="5478638" y="4313435"/>
            <a:ext cx="252057" cy="283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satOff val="-6373"/>
              <a:lumOff val="-10823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5" name="Shape 185"/>
          <p:cNvSpPr/>
          <p:nvPr/>
        </p:nvSpPr>
        <p:spPr>
          <a:xfrm>
            <a:off x="5491479" y="4313435"/>
            <a:ext cx="252059" cy="283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56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lnTo>
                  <a:pt x="0" y="14256"/>
                </a:lnTo>
                <a:close/>
              </a:path>
            </a:pathLst>
          </a:custGeom>
          <a:ln w="25681">
            <a:solidFill>
              <a:srgbClr val="5C2321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1818920" y="2191174"/>
            <a:ext cx="2632429" cy="177207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7" name="Shape 187"/>
          <p:cNvSpPr/>
          <p:nvPr/>
        </p:nvSpPr>
        <p:spPr>
          <a:xfrm>
            <a:off x="5930899" y="1558996"/>
            <a:ext cx="84645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b="1" spc="-70">
                <a:solidFill>
                  <a:srgbClr val="5C23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</a:t>
            </a:r>
            <a:r>
              <a:rPr spc="0" dirty="0"/>
              <a:t>isu</a:t>
            </a:r>
            <a:r>
              <a:rPr spc="4" dirty="0"/>
              <a:t>al</a:t>
            </a:r>
          </a:p>
        </p:txBody>
      </p:sp>
      <p:sp>
        <p:nvSpPr>
          <p:cNvPr id="188" name="Shape 188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6399" y="419100"/>
            <a:ext cx="4174968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1371599" y="566982"/>
            <a:ext cx="8229423" cy="49830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>
                <a:solidFill>
                  <a:srgbClr val="640E2F"/>
                </a:solidFill>
              </a:defRPr>
            </a:pPr>
            <a:r>
              <a:rPr dirty="0"/>
              <a:t>Types </a:t>
            </a:r>
            <a:r>
              <a:rPr spc="-100" dirty="0"/>
              <a:t>of Harassment </a:t>
            </a:r>
            <a:r>
              <a:rPr spc="0" dirty="0"/>
              <a:t>/ </a:t>
            </a:r>
            <a:r>
              <a:rPr spc="-100" dirty="0"/>
              <a:t>Sexual</a:t>
            </a:r>
            <a:r>
              <a:rPr spc="-500" dirty="0"/>
              <a:t> </a:t>
            </a:r>
            <a:r>
              <a:rPr dirty="0"/>
              <a:t>Harassment</a:t>
            </a:r>
          </a:p>
        </p:txBody>
      </p:sp>
      <p:sp>
        <p:nvSpPr>
          <p:cNvPr id="193" name="Shape 193"/>
          <p:cNvSpPr/>
          <p:nvPr/>
        </p:nvSpPr>
        <p:spPr>
          <a:xfrm>
            <a:off x="1384299" y="1303377"/>
            <a:ext cx="7377432" cy="4763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200" b="1" spc="-55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Verbal</a:t>
            </a:r>
          </a:p>
          <a:p>
            <a:pPr marR="5080" indent="548640" algn="just">
              <a:lnSpc>
                <a:spcPct val="101099"/>
              </a:lnSpc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Offensive </a:t>
            </a:r>
            <a:r>
              <a:rPr b="0" spc="0" dirty="0">
                <a:solidFill>
                  <a:srgbClr val="000000"/>
                </a:solidFill>
              </a:rPr>
              <a:t>remarks, </a:t>
            </a:r>
            <a:r>
              <a:rPr b="0" dirty="0">
                <a:solidFill>
                  <a:srgbClr val="000000"/>
                </a:solidFill>
              </a:rPr>
              <a:t>comments, </a:t>
            </a:r>
            <a:r>
              <a:rPr b="0" spc="0" dirty="0">
                <a:solidFill>
                  <a:srgbClr val="000000"/>
                </a:solidFill>
              </a:rPr>
              <a:t>jokes, slurs, verbal conduct, sexual  </a:t>
            </a:r>
            <a:r>
              <a:rPr lang="en-US" b="0" spc="0" dirty="0">
                <a:solidFill>
                  <a:srgbClr val="000000"/>
                </a:solidFill>
              </a:rPr>
              <a:t> </a:t>
            </a:r>
          </a:p>
          <a:p>
            <a:pPr marR="5080" indent="548640" algn="just">
              <a:lnSpc>
                <a:spcPct val="101099"/>
              </a:lnSpc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pc="0" dirty="0">
                <a:solidFill>
                  <a:srgbClr val="000000"/>
                </a:solidFill>
              </a:rPr>
              <a:t>remarks, sexual advances, or requests for sexual favors regardless  </a:t>
            </a:r>
            <a:endParaRPr lang="en-US" b="0" spc="0" dirty="0">
              <a:solidFill>
                <a:srgbClr val="000000"/>
              </a:solidFill>
            </a:endParaRPr>
          </a:p>
          <a:p>
            <a:pPr marR="5080" indent="548640" algn="just">
              <a:lnSpc>
                <a:spcPct val="101099"/>
              </a:lnSpc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pc="0" dirty="0">
                <a:solidFill>
                  <a:srgbClr val="000000"/>
                </a:solidFill>
              </a:rPr>
              <a:t>of the gender of the individuals</a:t>
            </a:r>
            <a:r>
              <a:rPr b="0" spc="-15" dirty="0">
                <a:solidFill>
                  <a:srgbClr val="000000"/>
                </a:solidFill>
              </a:rPr>
              <a:t> </a:t>
            </a:r>
            <a:r>
              <a:rPr b="0" spc="0" dirty="0">
                <a:solidFill>
                  <a:srgbClr val="000000"/>
                </a:solidFill>
              </a:rPr>
              <a:t>involved.</a:t>
            </a:r>
          </a:p>
          <a:p>
            <a:pPr indent="12700">
              <a:spcBef>
                <a:spcPts val="1400"/>
              </a:spcBef>
              <a:defRPr sz="2200" b="1" spc="-3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Nonverbal</a:t>
            </a:r>
          </a:p>
          <a:p>
            <a:pPr marR="219075" indent="509905"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Offensive </a:t>
            </a:r>
            <a:r>
              <a:rPr b="0" spc="0" dirty="0">
                <a:solidFill>
                  <a:srgbClr val="000000"/>
                </a:solidFill>
              </a:rPr>
              <a:t>pictures, drawings, photographs, figurines, writings, or  </a:t>
            </a:r>
            <a:endParaRPr lang="en-US" b="0" spc="0" dirty="0">
              <a:solidFill>
                <a:srgbClr val="000000"/>
              </a:solidFill>
            </a:endParaRPr>
          </a:p>
          <a:p>
            <a:pPr marR="219075" indent="509905"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pc="0" dirty="0">
                <a:solidFill>
                  <a:srgbClr val="000000"/>
                </a:solidFill>
              </a:rPr>
              <a:t>other graphic</a:t>
            </a:r>
            <a:r>
              <a:rPr b="0" spc="-15" dirty="0">
                <a:solidFill>
                  <a:srgbClr val="000000"/>
                </a:solidFill>
              </a:rPr>
              <a:t> </a:t>
            </a:r>
            <a:r>
              <a:rPr b="0" spc="0" dirty="0">
                <a:solidFill>
                  <a:srgbClr val="000000"/>
                </a:solidFill>
              </a:rPr>
              <a:t>images.</a:t>
            </a:r>
          </a:p>
          <a:p>
            <a:pPr indent="12700">
              <a:spcBef>
                <a:spcPts val="1600"/>
              </a:spcBef>
              <a:defRPr sz="2200" b="1" spc="-9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Written</a:t>
            </a:r>
          </a:p>
          <a:p>
            <a:pPr marR="306704" indent="498475"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Offensive </a:t>
            </a:r>
            <a:r>
              <a:rPr b="0" dirty="0">
                <a:solidFill>
                  <a:srgbClr val="000000"/>
                </a:solidFill>
              </a:rPr>
              <a:t>communications, </a:t>
            </a:r>
            <a:r>
              <a:rPr b="0" spc="0" dirty="0">
                <a:solidFill>
                  <a:srgbClr val="000000"/>
                </a:solidFill>
              </a:rPr>
              <a:t>including text messages, instant  </a:t>
            </a:r>
            <a:endParaRPr lang="en-US" b="0" spc="0" dirty="0">
              <a:solidFill>
                <a:srgbClr val="000000"/>
              </a:solidFill>
            </a:endParaRPr>
          </a:p>
          <a:p>
            <a:pPr marR="306704" indent="498475"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pc="0" dirty="0">
                <a:solidFill>
                  <a:srgbClr val="000000"/>
                </a:solidFill>
              </a:rPr>
              <a:t>messages, websites, voicemails, social media postings, e-mails,  </a:t>
            </a:r>
            <a:endParaRPr lang="en-US" b="0" spc="0" dirty="0">
              <a:solidFill>
                <a:srgbClr val="000000"/>
              </a:solidFill>
            </a:endParaRPr>
          </a:p>
          <a:p>
            <a:pPr marR="306704" indent="498475"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pc="0" dirty="0">
                <a:solidFill>
                  <a:srgbClr val="000000"/>
                </a:solidFill>
              </a:rPr>
              <a:t>faxes, and</a:t>
            </a:r>
            <a:r>
              <a:rPr b="0" spc="-15" dirty="0">
                <a:solidFill>
                  <a:srgbClr val="000000"/>
                </a:solidFill>
              </a:rPr>
              <a:t> </a:t>
            </a:r>
            <a:r>
              <a:rPr b="0" spc="0" dirty="0">
                <a:solidFill>
                  <a:srgbClr val="000000"/>
                </a:solidFill>
              </a:rPr>
              <a:t>copies.</a:t>
            </a:r>
          </a:p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spc="0" dirty="0">
              <a:solidFill>
                <a:srgbClr val="000000"/>
              </a:solidFill>
            </a:endParaRPr>
          </a:p>
          <a:p>
            <a:pPr indent="12700">
              <a:defRPr sz="2200" b="1" spc="-12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Physical</a:t>
            </a:r>
          </a:p>
          <a:p>
            <a:pPr marR="607059" indent="492759"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Offensive </a:t>
            </a:r>
            <a:r>
              <a:rPr b="0" spc="0" dirty="0">
                <a:solidFill>
                  <a:srgbClr val="000000"/>
                </a:solidFill>
              </a:rPr>
              <a:t>physical conduct, including touching and gestures,  </a:t>
            </a:r>
            <a:endParaRPr lang="en-US" b="0" spc="0" dirty="0">
              <a:solidFill>
                <a:srgbClr val="000000"/>
              </a:solidFill>
            </a:endParaRPr>
          </a:p>
          <a:p>
            <a:pPr marR="607059" indent="492759">
              <a:defRPr b="1" spc="5">
                <a:solidFill>
                  <a:schemeClr val="accent2">
                    <a:satOff val="-4966"/>
                    <a:lumOff val="-1054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spc="0" dirty="0">
                <a:solidFill>
                  <a:srgbClr val="000000"/>
                </a:solidFill>
              </a:rPr>
              <a:t>regardless of the gender of the individuals involved.</a:t>
            </a:r>
          </a:p>
        </p:txBody>
      </p:sp>
      <p:sp>
        <p:nvSpPr>
          <p:cNvPr id="194" name="Shape 194"/>
          <p:cNvSpPr/>
          <p:nvPr/>
        </p:nvSpPr>
        <p:spPr>
          <a:xfrm>
            <a:off x="407987" y="420687"/>
            <a:ext cx="9242426" cy="693102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4294967295"/>
          </p:nvPr>
        </p:nvSpPr>
        <p:spPr>
          <a:xfrm>
            <a:off x="9131300" y="6789511"/>
            <a:ext cx="1270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2129</Words>
  <Application>Microsoft Office PowerPoint</Application>
  <PresentationFormat>Custom</PresentationFormat>
  <Paragraphs>403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 Neue</vt:lpstr>
      <vt:lpstr>Times New Roman</vt:lpstr>
      <vt:lpstr>Trebuchet MS</vt:lpstr>
      <vt:lpstr>Wingdings</vt:lpstr>
      <vt:lpstr>Zapf Dingbats</vt:lpstr>
      <vt:lpstr>Office Theme</vt:lpstr>
      <vt:lpstr>PowerPoint Presentation</vt:lpstr>
      <vt:lpstr>Objectives</vt:lpstr>
      <vt:lpstr>American Forest Foundation (AFF)</vt:lpstr>
      <vt:lpstr>Respectful and Safe Environment</vt:lpstr>
      <vt:lpstr>Respectful and Safe Environment</vt:lpstr>
      <vt:lpstr>Distinguishing Characteristics</vt:lpstr>
      <vt:lpstr>Harassment   is…</vt:lpstr>
      <vt:lpstr>Types of Harassment</vt:lpstr>
      <vt:lpstr>Types of Harassment / Sexual Harassment</vt:lpstr>
      <vt:lpstr>Harassment Circumstances</vt:lpstr>
      <vt:lpstr>That’s  Harassment?</vt:lpstr>
      <vt:lpstr>Examples of Harassment</vt:lpstr>
      <vt:lpstr>Is this   Harassment?</vt:lpstr>
      <vt:lpstr>Is this   Harassment?</vt:lpstr>
      <vt:lpstr>Sexual Harassment</vt:lpstr>
      <vt:lpstr>Categories of Sexual    Harassment</vt:lpstr>
      <vt:lpstr>Sexual Harassment: True or  False?</vt:lpstr>
      <vt:lpstr>Sexual Harassment: True or  False?</vt:lpstr>
      <vt:lpstr>Sexual Harassment: Yes or No?</vt:lpstr>
      <vt:lpstr>Sexual Harassment: Yes or No?</vt:lpstr>
      <vt:lpstr>Scenarios: What Would You Do?</vt:lpstr>
      <vt:lpstr>Scenario 1: Gender Differences</vt:lpstr>
      <vt:lpstr>Scenario 1: Respect Gender Equality</vt:lpstr>
      <vt:lpstr>Scenario 2: Race / Cultural Sensitivity</vt:lpstr>
      <vt:lpstr>Scenario 2: Embrace Diversity / Inclusion</vt:lpstr>
      <vt:lpstr>Scenario 3: Generational Gap</vt:lpstr>
      <vt:lpstr>Scenario 3: Leverage the Generations</vt:lpstr>
      <vt:lpstr>Scenario 4: Value / Lifestyle Differences</vt:lpstr>
      <vt:lpstr>Scenario 4: Respect Each Other</vt:lpstr>
      <vt:lpstr>Maintain Respectful and Safe Environment</vt:lpstr>
      <vt:lpstr>If  You  See, Hear, or Experience:  Take Action</vt:lpstr>
      <vt:lpstr>ATFS Policy:  Reporting Harassment</vt:lpstr>
      <vt:lpstr>ATFS Policy:  Investigating Claims</vt:lpstr>
      <vt:lpstr>Your Role and Responsibility</vt:lpstr>
      <vt:lpstr>Quotes for Consideration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Slater, Jasmine</cp:lastModifiedBy>
  <cp:revision>4</cp:revision>
  <dcterms:modified xsi:type="dcterms:W3CDTF">2018-03-08T13:20:09Z</dcterms:modified>
</cp:coreProperties>
</file>